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70" r:id="rId2"/>
    <p:sldId id="261" r:id="rId3"/>
    <p:sldId id="268" r:id="rId4"/>
    <p:sldId id="262" r:id="rId5"/>
    <p:sldId id="273" r:id="rId6"/>
    <p:sldId id="265" r:id="rId7"/>
    <p:sldId id="274" r:id="rId8"/>
    <p:sldId id="276" r:id="rId9"/>
    <p:sldId id="277" r:id="rId10"/>
    <p:sldId id="278" r:id="rId11"/>
    <p:sldId id="279" r:id="rId12"/>
    <p:sldId id="280" r:id="rId13"/>
    <p:sldId id="282" r:id="rId14"/>
    <p:sldId id="283" r:id="rId15"/>
    <p:sldId id="286" r:id="rId16"/>
    <p:sldId id="287" r:id="rId17"/>
    <p:sldId id="284" r:id="rId18"/>
    <p:sldId id="289" r:id="rId19"/>
    <p:sldId id="288" r:id="rId20"/>
    <p:sldId id="285" r:id="rId21"/>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9532"/>
    <a:srgbClr val="991324"/>
    <a:srgbClr val="785E4D"/>
    <a:srgbClr val="84BE57"/>
    <a:srgbClr val="A0044A"/>
    <a:srgbClr val="78A7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245" autoAdjust="0"/>
  </p:normalViewPr>
  <p:slideViewPr>
    <p:cSldViewPr snapToGrid="0" snapToObjects="1">
      <p:cViewPr varScale="1">
        <p:scale>
          <a:sx n="103" d="100"/>
          <a:sy n="103" d="100"/>
        </p:scale>
        <p:origin x="168"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7" d="100"/>
          <a:sy n="67" d="100"/>
        </p:scale>
        <p:origin x="-279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CE9770-098A-418E-A095-784B47D93D51}" type="datetimeFigureOut">
              <a:rPr lang="fr-FR" smtClean="0"/>
              <a:pPr/>
              <a:t>30/11/2016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6A3CA7-CDD9-478D-937F-3A1032F7E3F9}" type="slidenum">
              <a:rPr lang="fr-FR" smtClean="0"/>
              <a:pPr/>
              <a:t>‹nr.›</a:t>
            </a:fld>
            <a:endParaRPr lang="fr-FR"/>
          </a:p>
        </p:txBody>
      </p:sp>
    </p:spTree>
    <p:extLst>
      <p:ext uri="{BB962C8B-B14F-4D97-AF65-F5344CB8AC3E}">
        <p14:creationId xmlns:p14="http://schemas.microsoft.com/office/powerpoint/2010/main" val="1314630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F86894-8683-4FC5-9529-0787D4D049A2}" type="datetimeFigureOut">
              <a:rPr lang="fr-FR" smtClean="0"/>
              <a:pPr/>
              <a:t>30/11/2016</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35D52D-B1EB-4AAA-8E20-BC711162DB40}" type="slidenum">
              <a:rPr lang="fr-FR" smtClean="0"/>
              <a:pPr/>
              <a:t>‹nr.›</a:t>
            </a:fld>
            <a:endParaRPr lang="fr-FR"/>
          </a:p>
        </p:txBody>
      </p:sp>
      <p:sp>
        <p:nvSpPr>
          <p:cNvPr id="8" name="Espace réservé des commentaires 7"/>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348863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err="1" smtClean="0"/>
              <a:t>What</a:t>
            </a:r>
            <a:r>
              <a:rPr lang="fr-FR" dirty="0" smtClean="0"/>
              <a:t> </a:t>
            </a:r>
            <a:r>
              <a:rPr lang="fr-FR" dirty="0" err="1" smtClean="0"/>
              <a:t>is</a:t>
            </a:r>
            <a:r>
              <a:rPr lang="fr-FR" dirty="0" smtClean="0"/>
              <a:t> </a:t>
            </a:r>
            <a:r>
              <a:rPr lang="fr-FR" dirty="0" err="1" smtClean="0"/>
              <a:t>Multimedia</a:t>
            </a:r>
            <a:endParaRPr lang="fr-FR" dirty="0"/>
          </a:p>
        </p:txBody>
      </p:sp>
      <p:sp>
        <p:nvSpPr>
          <p:cNvPr id="4" name="Espace réservé du numéro de diapositive 3"/>
          <p:cNvSpPr>
            <a:spLocks noGrp="1"/>
          </p:cNvSpPr>
          <p:nvPr>
            <p:ph type="sldNum" sz="quarter" idx="10"/>
          </p:nvPr>
        </p:nvSpPr>
        <p:spPr/>
        <p:txBody>
          <a:bodyPr/>
          <a:lstStyle/>
          <a:p>
            <a:fld id="{1435D52D-B1EB-4AAA-8E20-BC711162DB40}" type="slidenum">
              <a:rPr lang="fr-FR" smtClean="0"/>
              <a:pPr/>
              <a:t>3</a:t>
            </a:fld>
            <a:endParaRPr lang="fr-FR"/>
          </a:p>
        </p:txBody>
      </p:sp>
    </p:spTree>
    <p:extLst>
      <p:ext uri="{BB962C8B-B14F-4D97-AF65-F5344CB8AC3E}">
        <p14:creationId xmlns:p14="http://schemas.microsoft.com/office/powerpoint/2010/main" val="844698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smtClean="0"/>
              <a:t>Point 2 : Capture attention</a:t>
            </a:r>
          </a:p>
          <a:p>
            <a:endParaRPr lang="fr-FR" dirty="0"/>
          </a:p>
        </p:txBody>
      </p:sp>
      <p:sp>
        <p:nvSpPr>
          <p:cNvPr id="4" name="Espace réservé du numéro de diapositive 3"/>
          <p:cNvSpPr>
            <a:spLocks noGrp="1"/>
          </p:cNvSpPr>
          <p:nvPr>
            <p:ph type="sldNum" sz="quarter" idx="10"/>
          </p:nvPr>
        </p:nvSpPr>
        <p:spPr/>
        <p:txBody>
          <a:bodyPr/>
          <a:lstStyle/>
          <a:p>
            <a:fld id="{1435D52D-B1EB-4AAA-8E20-BC711162DB40}" type="slidenum">
              <a:rPr lang="fr-FR" smtClean="0"/>
              <a:pPr/>
              <a:t>5</a:t>
            </a:fld>
            <a:endParaRPr lang="fr-FR"/>
          </a:p>
        </p:txBody>
      </p:sp>
    </p:spTree>
    <p:extLst>
      <p:ext uri="{BB962C8B-B14F-4D97-AF65-F5344CB8AC3E}">
        <p14:creationId xmlns:p14="http://schemas.microsoft.com/office/powerpoint/2010/main" val="833294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smtClean="0"/>
              <a:t>Copy </a:t>
            </a:r>
            <a:r>
              <a:rPr lang="fr-FR" dirty="0" err="1" smtClean="0"/>
              <a:t>paste</a:t>
            </a:r>
            <a:endParaRPr lang="fr-FR" dirty="0"/>
          </a:p>
        </p:txBody>
      </p:sp>
      <p:sp>
        <p:nvSpPr>
          <p:cNvPr id="4" name="Espace réservé du numéro de diapositive 3"/>
          <p:cNvSpPr>
            <a:spLocks noGrp="1"/>
          </p:cNvSpPr>
          <p:nvPr>
            <p:ph type="sldNum" sz="quarter" idx="10"/>
          </p:nvPr>
        </p:nvSpPr>
        <p:spPr/>
        <p:txBody>
          <a:bodyPr/>
          <a:lstStyle/>
          <a:p>
            <a:fld id="{1435D52D-B1EB-4AAA-8E20-BC711162DB40}" type="slidenum">
              <a:rPr lang="fr-FR" smtClean="0"/>
              <a:pPr/>
              <a:t>11</a:t>
            </a:fld>
            <a:endParaRPr lang="fr-FR"/>
          </a:p>
        </p:txBody>
      </p:sp>
    </p:spTree>
    <p:extLst>
      <p:ext uri="{BB962C8B-B14F-4D97-AF65-F5344CB8AC3E}">
        <p14:creationId xmlns:p14="http://schemas.microsoft.com/office/powerpoint/2010/main" val="1193435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t>Creativity  (you don’t give free vent to your creativity)</a:t>
            </a:r>
          </a:p>
          <a:p>
            <a:endParaRPr lang="fr-FR" dirty="0"/>
          </a:p>
        </p:txBody>
      </p:sp>
      <p:sp>
        <p:nvSpPr>
          <p:cNvPr id="4" name="Espace réservé du numéro de diapositive 3"/>
          <p:cNvSpPr>
            <a:spLocks noGrp="1"/>
          </p:cNvSpPr>
          <p:nvPr>
            <p:ph type="sldNum" sz="quarter" idx="10"/>
          </p:nvPr>
        </p:nvSpPr>
        <p:spPr/>
        <p:txBody>
          <a:bodyPr/>
          <a:lstStyle/>
          <a:p>
            <a:fld id="{1435D52D-B1EB-4AAA-8E20-BC711162DB40}"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4235441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smtClean="0"/>
              <a:t>Point 2 : Capture attention</a:t>
            </a:r>
          </a:p>
          <a:p>
            <a:endParaRPr lang="fr-FR" dirty="0"/>
          </a:p>
        </p:txBody>
      </p:sp>
      <p:sp>
        <p:nvSpPr>
          <p:cNvPr id="4" name="Espace réservé du numéro de diapositive 3"/>
          <p:cNvSpPr>
            <a:spLocks noGrp="1"/>
          </p:cNvSpPr>
          <p:nvPr>
            <p:ph type="sldNum" sz="quarter" idx="10"/>
          </p:nvPr>
        </p:nvSpPr>
        <p:spPr/>
        <p:txBody>
          <a:bodyPr/>
          <a:lstStyle/>
          <a:p>
            <a:fld id="{1435D52D-B1EB-4AAA-8E20-BC711162DB40}" type="slidenum">
              <a:rPr lang="fr-FR" smtClean="0">
                <a:solidFill>
                  <a:prstClr val="black"/>
                </a:solidFill>
              </a:rPr>
              <a:pPr/>
              <a:t>14</a:t>
            </a:fld>
            <a:endParaRPr lang="fr-FR">
              <a:solidFill>
                <a:prstClr val="black"/>
              </a:solidFill>
            </a:endParaRPr>
          </a:p>
        </p:txBody>
      </p:sp>
    </p:spTree>
    <p:extLst>
      <p:ext uri="{BB962C8B-B14F-4D97-AF65-F5344CB8AC3E}">
        <p14:creationId xmlns:p14="http://schemas.microsoft.com/office/powerpoint/2010/main" val="833294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27251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Afbeelding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61600" y="0"/>
            <a:ext cx="1930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95467" y="631826"/>
            <a:ext cx="188171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5"/>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386485" y="142876"/>
            <a:ext cx="1680633"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280651" y="5638800"/>
            <a:ext cx="19113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7"/>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280651" y="4248150"/>
            <a:ext cx="1896533"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10"/>
          <p:cNvPicPr>
            <a:picLocks noChangeAspect="1"/>
          </p:cNvPicPr>
          <p:nvPr userDrawn="1"/>
        </p:nvPicPr>
        <p:blipFill>
          <a:blip r:embed="rId8"/>
          <a:stretch>
            <a:fillRect/>
          </a:stretch>
        </p:blipFill>
        <p:spPr>
          <a:xfrm>
            <a:off x="10379787" y="3959918"/>
            <a:ext cx="1717871" cy="199396"/>
          </a:xfrm>
          <a:prstGeom prst="rect">
            <a:avLst/>
          </a:prstGeom>
        </p:spPr>
      </p:pic>
    </p:spTree>
    <p:extLst>
      <p:ext uri="{BB962C8B-B14F-4D97-AF65-F5344CB8AC3E}">
        <p14:creationId xmlns:p14="http://schemas.microsoft.com/office/powerpoint/2010/main" val="95683463"/>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odoYOuvwjDE"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zelfscan.eu/leiderschap/"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competenties.muldis-global.nl/Paginas/Openin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youtu.be/kMi13DoDBA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370429" y="1375131"/>
            <a:ext cx="7546594" cy="461665"/>
          </a:xfrm>
          <a:prstGeom prst="rect">
            <a:avLst/>
          </a:prstGeom>
          <a:noFill/>
        </p:spPr>
        <p:txBody>
          <a:bodyPr wrap="square" rtlCol="0">
            <a:spAutoFit/>
          </a:bodyPr>
          <a:lstStyle/>
          <a:p>
            <a:pPr lvl="0" algn="just">
              <a:buClr>
                <a:schemeClr val="bg2">
                  <a:lumMod val="75000"/>
                </a:schemeClr>
              </a:buClr>
            </a:pPr>
            <a:endParaRPr lang="fr-FR" sz="2400" dirty="0">
              <a:latin typeface="Arial"/>
              <a:cs typeface="Arial"/>
            </a:endParaRPr>
          </a:p>
        </p:txBody>
      </p:sp>
      <p:sp>
        <p:nvSpPr>
          <p:cNvPr id="6" name="ZoneTexte 5"/>
          <p:cNvSpPr txBox="1"/>
          <p:nvPr/>
        </p:nvSpPr>
        <p:spPr>
          <a:xfrm>
            <a:off x="2522829" y="1527531"/>
            <a:ext cx="7546594" cy="461665"/>
          </a:xfrm>
          <a:prstGeom prst="rect">
            <a:avLst/>
          </a:prstGeom>
          <a:noFill/>
        </p:spPr>
        <p:txBody>
          <a:bodyPr wrap="square" rtlCol="0">
            <a:spAutoFit/>
          </a:bodyPr>
          <a:lstStyle/>
          <a:p>
            <a:pPr lvl="0" algn="just">
              <a:buClr>
                <a:schemeClr val="bg2">
                  <a:lumMod val="75000"/>
                </a:schemeClr>
              </a:buClr>
            </a:pPr>
            <a:endParaRPr lang="fr-FR" sz="2400" dirty="0">
              <a:latin typeface="Arial"/>
              <a:cs typeface="Arial"/>
            </a:endParaRPr>
          </a:p>
        </p:txBody>
      </p:sp>
      <p:sp>
        <p:nvSpPr>
          <p:cNvPr id="2" name="Rectangle 1"/>
          <p:cNvSpPr/>
          <p:nvPr/>
        </p:nvSpPr>
        <p:spPr>
          <a:xfrm>
            <a:off x="876677" y="2994742"/>
            <a:ext cx="7596439" cy="1323439"/>
          </a:xfrm>
          <a:prstGeom prst="rect">
            <a:avLst/>
          </a:prstGeom>
        </p:spPr>
        <p:txBody>
          <a:bodyPr wrap="none">
            <a:spAutoFit/>
          </a:bodyPr>
          <a:lstStyle/>
          <a:p>
            <a:r>
              <a:rPr lang="en-US" sz="4000" b="1" dirty="0">
                <a:cs typeface="Arial" panose="020B0604020202020204" pitchFamily="34" charset="0"/>
              </a:rPr>
              <a:t>Why use Multimedia in Education?</a:t>
            </a:r>
          </a:p>
          <a:p>
            <a:endParaRPr lang="fr-FR"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508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70654" y="1103168"/>
            <a:ext cx="8648415" cy="4739759"/>
          </a:xfrm>
          <a:prstGeom prst="rect">
            <a:avLst/>
          </a:prstGeom>
          <a:noFill/>
        </p:spPr>
        <p:txBody>
          <a:bodyPr wrap="square" rtlCol="0">
            <a:spAutoFit/>
          </a:bodyPr>
          <a:lstStyle/>
          <a:p>
            <a:r>
              <a:rPr lang="en-US" altLang="fr-FR" sz="3600" kern="0" dirty="0">
                <a:cs typeface="Arial" panose="020B0604020202020204" pitchFamily="34" charset="0"/>
              </a:rPr>
              <a:t>Who benefits from it?</a:t>
            </a:r>
          </a:p>
          <a:p>
            <a:endParaRPr lang="en-US" altLang="fr-FR" sz="2600" kern="0" dirty="0">
              <a:solidFill>
                <a:srgbClr val="343B4E"/>
              </a:solidFill>
              <a:latin typeface="Arial" panose="020B0604020202020204" pitchFamily="34" charset="0"/>
              <a:cs typeface="Arial" panose="020B0604020202020204" pitchFamily="34" charset="0"/>
            </a:endParaRPr>
          </a:p>
          <a:p>
            <a:r>
              <a:rPr lang="en-US" altLang="fr-FR" sz="2400" kern="0" dirty="0" smtClean="0">
                <a:cs typeface="Arial" panose="020B0604020202020204" pitchFamily="34" charset="0"/>
              </a:rPr>
              <a:t>2. Distance </a:t>
            </a:r>
            <a:r>
              <a:rPr lang="en-US" altLang="fr-FR" sz="2400" kern="0" dirty="0">
                <a:cs typeface="Arial" panose="020B0604020202020204" pitchFamily="34" charset="0"/>
              </a:rPr>
              <a:t>education and Open learning</a:t>
            </a:r>
          </a:p>
          <a:p>
            <a:endParaRPr lang="en-US" altLang="fr-FR" sz="2400" kern="0" dirty="0">
              <a:cs typeface="Arial" panose="020B0604020202020204" pitchFamily="34" charset="0"/>
            </a:endParaRPr>
          </a:p>
          <a:p>
            <a:r>
              <a:rPr lang="en-US" altLang="fr-FR" sz="2400" kern="0" dirty="0" smtClean="0">
                <a:cs typeface="Arial" panose="020B0604020202020204" pitchFamily="34" charset="0"/>
              </a:rPr>
              <a:t>3. People </a:t>
            </a:r>
            <a:r>
              <a:rPr lang="en-US" altLang="fr-FR" sz="2400" kern="0" dirty="0">
                <a:cs typeface="Arial" panose="020B0604020202020204" pitchFamily="34" charset="0"/>
              </a:rPr>
              <a:t>with disabilities, marginalized groups</a:t>
            </a:r>
          </a:p>
          <a:p>
            <a:endParaRPr lang="en-US" altLang="fr-FR" sz="2400" kern="0" dirty="0">
              <a:cs typeface="Arial" panose="020B0604020202020204" pitchFamily="34" charset="0"/>
            </a:endParaRPr>
          </a:p>
          <a:p>
            <a:r>
              <a:rPr lang="en-US" altLang="fr-FR" sz="2400" kern="0" dirty="0" smtClean="0">
                <a:cs typeface="Arial" panose="020B0604020202020204" pitchFamily="34" charset="0"/>
              </a:rPr>
              <a:t>4. Access </a:t>
            </a:r>
            <a:r>
              <a:rPr lang="en-US" altLang="fr-FR" sz="2400" kern="0" dirty="0">
                <a:cs typeface="Arial" panose="020B0604020202020204" pitchFamily="34" charset="0"/>
              </a:rPr>
              <a:t>to </a:t>
            </a:r>
            <a:r>
              <a:rPr lang="en-US" altLang="fr-FR" sz="2400" kern="0" dirty="0" smtClean="0">
                <a:cs typeface="Arial" panose="020B0604020202020204" pitchFamily="34" charset="0"/>
              </a:rPr>
              <a:t>Open </a:t>
            </a:r>
            <a:r>
              <a:rPr lang="en-US" altLang="fr-FR" sz="2400" kern="0" dirty="0">
                <a:cs typeface="Arial" panose="020B0604020202020204" pitchFamily="34" charset="0"/>
              </a:rPr>
              <a:t>Online </a:t>
            </a:r>
            <a:r>
              <a:rPr lang="en-US" altLang="fr-FR" sz="2400" kern="0" dirty="0" smtClean="0">
                <a:cs typeface="Arial" panose="020B0604020202020204" pitchFamily="34" charset="0"/>
              </a:rPr>
              <a:t>Courses</a:t>
            </a:r>
          </a:p>
          <a:p>
            <a:endParaRPr lang="en-US" altLang="fr-FR" sz="2400" kern="0" dirty="0">
              <a:cs typeface="Arial" panose="020B0604020202020204" pitchFamily="34" charset="0"/>
            </a:endParaRPr>
          </a:p>
          <a:p>
            <a:r>
              <a:rPr lang="en-US" altLang="fr-FR" sz="2400" kern="0" dirty="0" smtClean="0">
                <a:cs typeface="Arial" panose="020B0604020202020204" pitchFamily="34" charset="0"/>
              </a:rPr>
              <a:t>5. It </a:t>
            </a:r>
            <a:r>
              <a:rPr lang="en-US" altLang="fr-FR" sz="2400" kern="0" dirty="0">
                <a:cs typeface="Arial" panose="020B0604020202020204" pitchFamily="34" charset="0"/>
              </a:rPr>
              <a:t>makes people more employable</a:t>
            </a:r>
          </a:p>
          <a:p>
            <a:endParaRPr lang="en-US" altLang="fr-FR" sz="2400" kern="0" dirty="0">
              <a:cs typeface="Arial" panose="020B0604020202020204" pitchFamily="34" charset="0"/>
            </a:endParaRPr>
          </a:p>
          <a:p>
            <a:r>
              <a:rPr lang="en-US" altLang="fr-FR" sz="2400" kern="0" dirty="0" smtClean="0">
                <a:cs typeface="Arial" panose="020B0604020202020204" pitchFamily="34" charset="0"/>
              </a:rPr>
              <a:t>6. Delivering </a:t>
            </a:r>
            <a:r>
              <a:rPr lang="en-US" altLang="fr-FR" sz="2400" kern="0" dirty="0">
                <a:cs typeface="Arial" panose="020B0604020202020204" pitchFamily="34" charset="0"/>
              </a:rPr>
              <a:t>skills of the 21st </a:t>
            </a:r>
            <a:r>
              <a:rPr lang="en-US" altLang="fr-FR" sz="2400" kern="0" dirty="0" smtClean="0">
                <a:cs typeface="Arial" panose="020B0604020202020204" pitchFamily="34" charset="0"/>
              </a:rPr>
              <a:t>century</a:t>
            </a:r>
            <a:r>
              <a:rPr lang="en-US" altLang="fr-FR" sz="2400" kern="0" dirty="0"/>
              <a:t/>
            </a:r>
            <a:br>
              <a:rPr lang="en-US" altLang="fr-FR" sz="2400" kern="0" dirty="0"/>
            </a:br>
            <a:endParaRPr lang="fr-FR" sz="2400" b="1" dirty="0">
              <a:cs typeface="Arial"/>
            </a:endParaRPr>
          </a:p>
        </p:txBody>
      </p:sp>
    </p:spTree>
    <p:extLst>
      <p:ext uri="{BB962C8B-B14F-4D97-AF65-F5344CB8AC3E}">
        <p14:creationId xmlns:p14="http://schemas.microsoft.com/office/powerpoint/2010/main" val="2056566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62093" y="1112477"/>
            <a:ext cx="8656686" cy="3404009"/>
          </a:xfrm>
          <a:prstGeom prst="rect">
            <a:avLst/>
          </a:prstGeom>
          <a:noFill/>
        </p:spPr>
        <p:txBody>
          <a:bodyPr wrap="square" rtlCol="0">
            <a:spAutoFit/>
          </a:bodyPr>
          <a:lstStyle/>
          <a:p>
            <a:r>
              <a:rPr lang="fr-FR" sz="3600" dirty="0" err="1">
                <a:cs typeface="Arial" panose="020B0604020202020204" pitchFamily="34" charset="0"/>
              </a:rPr>
              <a:t>What</a:t>
            </a:r>
            <a:r>
              <a:rPr lang="fr-FR" sz="3600" dirty="0">
                <a:cs typeface="Arial" panose="020B0604020202020204" pitchFamily="34" charset="0"/>
              </a:rPr>
              <a:t> are the </a:t>
            </a:r>
            <a:r>
              <a:rPr lang="fr-FR" sz="3600" dirty="0" err="1">
                <a:cs typeface="Arial" panose="020B0604020202020204" pitchFamily="34" charset="0"/>
              </a:rPr>
              <a:t>setbacks</a:t>
            </a:r>
            <a:r>
              <a:rPr lang="fr-FR" sz="3600" dirty="0">
                <a:cs typeface="Arial" panose="020B0604020202020204" pitchFamily="34" charset="0"/>
              </a:rPr>
              <a:t>?</a:t>
            </a:r>
          </a:p>
          <a:p>
            <a:pPr algn="ctr"/>
            <a:endParaRPr lang="fr-FR" sz="4000" b="1" dirty="0">
              <a:solidFill>
                <a:schemeClr val="tx2">
                  <a:lumMod val="50000"/>
                </a:schemeClr>
              </a:solidFill>
              <a:latin typeface="Arial" panose="020B0604020202020204" pitchFamily="34" charset="0"/>
              <a:cs typeface="Arial" panose="020B0604020202020204" pitchFamily="34" charset="0"/>
            </a:endParaRPr>
          </a:p>
          <a:p>
            <a:pPr marL="342900" indent="-342900" defTabSz="914400">
              <a:spcBef>
                <a:spcPct val="20000"/>
              </a:spcBef>
              <a:buFont typeface="Wingdings" panose="05000000000000000000" pitchFamily="2" charset="2"/>
              <a:buChar char="§"/>
            </a:pPr>
            <a:r>
              <a:rPr lang="fr-FR" sz="2400" dirty="0" err="1">
                <a:cs typeface="Arial" panose="020B0604020202020204" pitchFamily="34" charset="0"/>
              </a:rPr>
              <a:t>Accessibility</a:t>
            </a:r>
            <a:r>
              <a:rPr lang="fr-FR" sz="2400" dirty="0">
                <a:cs typeface="Arial" panose="020B0604020202020204" pitchFamily="34" charset="0"/>
              </a:rPr>
              <a:t> to </a:t>
            </a:r>
            <a:r>
              <a:rPr lang="fr-FR" sz="2400" dirty="0" err="1">
                <a:cs typeface="Arial" panose="020B0604020202020204" pitchFamily="34" charset="0"/>
              </a:rPr>
              <a:t>multimedia</a:t>
            </a:r>
            <a:r>
              <a:rPr lang="fr-FR" sz="2400" dirty="0">
                <a:cs typeface="Arial" panose="020B0604020202020204" pitchFamily="34" charset="0"/>
              </a:rPr>
              <a:t>-capable machines and </a:t>
            </a:r>
            <a:r>
              <a:rPr lang="fr-FR" sz="2400" dirty="0" err="1">
                <a:cs typeface="Arial" panose="020B0604020202020204" pitchFamily="34" charset="0"/>
              </a:rPr>
              <a:t>related</a:t>
            </a:r>
            <a:r>
              <a:rPr lang="fr-FR" sz="2400" dirty="0">
                <a:cs typeface="Arial" panose="020B0604020202020204" pitchFamily="34" charset="0"/>
              </a:rPr>
              <a:t> software</a:t>
            </a:r>
          </a:p>
          <a:p>
            <a:pPr marL="342900" indent="-342900" defTabSz="914400">
              <a:spcBef>
                <a:spcPct val="20000"/>
              </a:spcBef>
              <a:buFont typeface="Wingdings" panose="05000000000000000000" pitchFamily="2" charset="2"/>
              <a:buChar char="§"/>
            </a:pPr>
            <a:r>
              <a:rPr lang="fr-FR" sz="2400" dirty="0" err="1">
                <a:cs typeface="Arial" panose="020B0604020202020204" pitchFamily="34" charset="0"/>
              </a:rPr>
              <a:t>Development</a:t>
            </a:r>
            <a:r>
              <a:rPr lang="fr-FR" sz="2400" dirty="0">
                <a:cs typeface="Arial" panose="020B0604020202020204" pitchFamily="34" charset="0"/>
              </a:rPr>
              <a:t> </a:t>
            </a:r>
            <a:r>
              <a:rPr lang="fr-FR" sz="2400" dirty="0" err="1">
                <a:cs typeface="Arial" panose="020B0604020202020204" pitchFamily="34" charset="0"/>
              </a:rPr>
              <a:t>costs</a:t>
            </a:r>
            <a:endParaRPr lang="fr-FR" sz="2400" dirty="0">
              <a:cs typeface="Arial" panose="020B0604020202020204" pitchFamily="34" charset="0"/>
            </a:endParaRPr>
          </a:p>
          <a:p>
            <a:pPr marL="342900" indent="-342900" defTabSz="914400">
              <a:spcBef>
                <a:spcPct val="20000"/>
              </a:spcBef>
              <a:buFont typeface="Wingdings" panose="05000000000000000000" pitchFamily="2" charset="2"/>
              <a:buChar char="§"/>
            </a:pPr>
            <a:r>
              <a:rPr lang="en-US" sz="2400" dirty="0">
                <a:cs typeface="Arial" panose="020B0604020202020204" pitchFamily="34" charset="0"/>
              </a:rPr>
              <a:t>Costs to replicate these at home</a:t>
            </a:r>
            <a:endParaRPr lang="fr-FR" sz="2400" dirty="0">
              <a:cs typeface="Arial" panose="020B0604020202020204" pitchFamily="34" charset="0"/>
            </a:endParaRPr>
          </a:p>
          <a:p>
            <a:pPr marL="342900" indent="-342900" defTabSz="914400">
              <a:spcBef>
                <a:spcPct val="20000"/>
              </a:spcBef>
              <a:buFont typeface="Wingdings" panose="05000000000000000000" pitchFamily="2" charset="2"/>
              <a:buChar char="§"/>
            </a:pPr>
            <a:r>
              <a:rPr lang="fr-FR" sz="2400" dirty="0" err="1">
                <a:cs typeface="Arial" panose="020B0604020202020204" pitchFamily="34" charset="0"/>
              </a:rPr>
              <a:t>Plagiarism</a:t>
            </a:r>
            <a:r>
              <a:rPr lang="fr-FR" sz="2400" dirty="0">
                <a:cs typeface="Arial" panose="020B0604020202020204" pitchFamily="34" charset="0"/>
              </a:rPr>
              <a:t> </a:t>
            </a:r>
            <a:endParaRPr lang="fr-FR" sz="2400" b="1" dirty="0">
              <a:cs typeface="Arial"/>
            </a:endParaRPr>
          </a:p>
        </p:txBody>
      </p:sp>
    </p:spTree>
    <p:extLst>
      <p:ext uri="{BB962C8B-B14F-4D97-AF65-F5344CB8AC3E}">
        <p14:creationId xmlns:p14="http://schemas.microsoft.com/office/powerpoint/2010/main" val="1602552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468577" y="1195996"/>
            <a:ext cx="7840003" cy="3724096"/>
          </a:xfrm>
          <a:prstGeom prst="rect">
            <a:avLst/>
          </a:prstGeom>
          <a:noFill/>
        </p:spPr>
        <p:txBody>
          <a:bodyPr wrap="square" rtlCol="0">
            <a:spAutoFit/>
          </a:bodyPr>
          <a:lstStyle/>
          <a:p>
            <a:pPr>
              <a:buClr>
                <a:srgbClr val="EEECE1">
                  <a:lumMod val="75000"/>
                </a:srgbClr>
              </a:buClr>
            </a:pPr>
            <a:r>
              <a:rPr lang="en-US" sz="3600" dirty="0" smtClean="0">
                <a:cs typeface="Arial"/>
              </a:rPr>
              <a:t>“</a:t>
            </a:r>
            <a:r>
              <a:rPr lang="en-US" sz="3600" i="1" dirty="0">
                <a:cs typeface="Arial"/>
              </a:rPr>
              <a:t>If you steal from one author, it's plagiarism; if you steal from many, it's research</a:t>
            </a:r>
            <a:r>
              <a:rPr lang="en-US" sz="3600" dirty="0">
                <a:cs typeface="Arial"/>
              </a:rPr>
              <a:t>.” 	Wilson </a:t>
            </a:r>
            <a:r>
              <a:rPr lang="en-US" sz="3600" dirty="0" err="1">
                <a:cs typeface="Arial"/>
              </a:rPr>
              <a:t>Mizner</a:t>
            </a:r>
            <a:endParaRPr lang="en-US" sz="3600" dirty="0">
              <a:cs typeface="Arial"/>
            </a:endParaRPr>
          </a:p>
          <a:p>
            <a:pPr>
              <a:buClr>
                <a:srgbClr val="EEECE1">
                  <a:lumMod val="75000"/>
                </a:srgbClr>
              </a:buClr>
            </a:pPr>
            <a:endParaRPr lang="en-US" sz="3200" b="1" dirty="0">
              <a:solidFill>
                <a:srgbClr val="1F497D">
                  <a:lumMod val="75000"/>
                </a:srgbClr>
              </a:solidFill>
              <a:latin typeface="Arial"/>
              <a:cs typeface="Arial"/>
            </a:endParaRPr>
          </a:p>
          <a:p>
            <a:pPr marL="457200" indent="-457200">
              <a:buFont typeface="Wingdings" panose="05000000000000000000" pitchFamily="2" charset="2"/>
              <a:buChar char="§"/>
            </a:pPr>
            <a:r>
              <a:rPr lang="en-US" sz="2400" dirty="0">
                <a:latin typeface="Arial"/>
                <a:cs typeface="Arial"/>
              </a:rPr>
              <a:t>Creativity  </a:t>
            </a:r>
          </a:p>
          <a:p>
            <a:pPr marL="457200" indent="-457200">
              <a:buFont typeface="Wingdings" panose="05000000000000000000" pitchFamily="2" charset="2"/>
              <a:buChar char="§"/>
            </a:pPr>
            <a:r>
              <a:rPr lang="en-US" sz="2400" dirty="0">
                <a:latin typeface="Arial"/>
                <a:cs typeface="Arial"/>
              </a:rPr>
              <a:t>Reluctance due to a lack of skills</a:t>
            </a:r>
          </a:p>
          <a:p>
            <a:pPr marL="457200" indent="-457200">
              <a:buFont typeface="Wingdings" panose="05000000000000000000" pitchFamily="2" charset="2"/>
              <a:buChar char="§"/>
            </a:pPr>
            <a:r>
              <a:rPr lang="en-US" sz="2400" dirty="0">
                <a:latin typeface="Arial"/>
                <a:cs typeface="Arial"/>
              </a:rPr>
              <a:t>Misleading and poor quality/unreliable information</a:t>
            </a:r>
          </a:p>
          <a:p>
            <a:pPr marL="457200" indent="-457200">
              <a:buFont typeface="Wingdings" panose="05000000000000000000" pitchFamily="2" charset="2"/>
              <a:buChar char="§"/>
            </a:pPr>
            <a:r>
              <a:rPr lang="en-US" sz="2400" dirty="0" smtClean="0">
                <a:latin typeface="Arial"/>
                <a:cs typeface="Arial"/>
              </a:rPr>
              <a:t>Obsolescence</a:t>
            </a:r>
            <a:endParaRPr lang="en-US" sz="2400" dirty="0">
              <a:latin typeface="Arial"/>
              <a:cs typeface="Arial"/>
            </a:endParaRPr>
          </a:p>
        </p:txBody>
      </p:sp>
    </p:spTree>
    <p:extLst>
      <p:ext uri="{BB962C8B-B14F-4D97-AF65-F5344CB8AC3E}">
        <p14:creationId xmlns:p14="http://schemas.microsoft.com/office/powerpoint/2010/main" val="4141177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57282" y="1124390"/>
            <a:ext cx="8058918" cy="5009385"/>
          </a:xfrm>
          <a:prstGeom prst="rect">
            <a:avLst/>
          </a:prstGeom>
          <a:noFill/>
        </p:spPr>
        <p:txBody>
          <a:bodyPr wrap="square" rtlCol="0">
            <a:spAutoFit/>
          </a:bodyPr>
          <a:lstStyle/>
          <a:p>
            <a:pPr>
              <a:lnSpc>
                <a:spcPct val="120000"/>
              </a:lnSpc>
              <a:spcBef>
                <a:spcPts val="1800"/>
              </a:spcBef>
              <a:spcAft>
                <a:spcPts val="600"/>
              </a:spcAft>
            </a:pPr>
            <a:r>
              <a:rPr lang="en-US" sz="3600" i="1" dirty="0" smtClean="0">
                <a:cs typeface="Arial"/>
              </a:rPr>
              <a:t>“Educational </a:t>
            </a:r>
            <a:r>
              <a:rPr lang="en-US" sz="3600" i="1" dirty="0">
                <a:cs typeface="Arial"/>
              </a:rPr>
              <a:t>technology is not and never will be, transformative on its own,…computers cannot replace teachers- teachers are the key to whether technology is used appropriately and </a:t>
            </a:r>
            <a:r>
              <a:rPr lang="en-US" sz="3600" i="1" dirty="0" smtClean="0">
                <a:cs typeface="Arial"/>
              </a:rPr>
              <a:t>effectively” </a:t>
            </a:r>
          </a:p>
          <a:p>
            <a:pPr>
              <a:lnSpc>
                <a:spcPct val="120000"/>
              </a:lnSpc>
              <a:spcBef>
                <a:spcPts val="1800"/>
              </a:spcBef>
              <a:spcAft>
                <a:spcPts val="600"/>
              </a:spcAft>
            </a:pPr>
            <a:r>
              <a:rPr lang="en-US" sz="3600" dirty="0" smtClean="0">
                <a:cs typeface="Arial"/>
              </a:rPr>
              <a:t>Carlson </a:t>
            </a:r>
            <a:r>
              <a:rPr lang="en-US" sz="3600" dirty="0">
                <a:cs typeface="Arial"/>
              </a:rPr>
              <a:t>and </a:t>
            </a:r>
            <a:r>
              <a:rPr lang="en-US" sz="3600" dirty="0" err="1">
                <a:cs typeface="Arial"/>
              </a:rPr>
              <a:t>Gadio</a:t>
            </a:r>
            <a:r>
              <a:rPr lang="en-US" sz="3600" dirty="0">
                <a:cs typeface="Arial"/>
              </a:rPr>
              <a:t> 2002</a:t>
            </a:r>
          </a:p>
        </p:txBody>
      </p:sp>
    </p:spTree>
    <p:extLst>
      <p:ext uri="{BB962C8B-B14F-4D97-AF65-F5344CB8AC3E}">
        <p14:creationId xmlns:p14="http://schemas.microsoft.com/office/powerpoint/2010/main" val="1953012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2920" y="359131"/>
            <a:ext cx="4593358" cy="646331"/>
          </a:xfrm>
          <a:prstGeom prst="rect">
            <a:avLst/>
          </a:prstGeom>
        </p:spPr>
        <p:txBody>
          <a:bodyPr>
            <a:spAutoFit/>
          </a:bodyPr>
          <a:lstStyle/>
          <a:p>
            <a:r>
              <a:rPr lang="fr-FR" sz="3600" dirty="0" err="1">
                <a:cs typeface="Arial"/>
              </a:rPr>
              <a:t>Why</a:t>
            </a:r>
            <a:r>
              <a:rPr lang="fr-FR" sz="3600" dirty="0">
                <a:cs typeface="Arial"/>
              </a:rPr>
              <a:t> use </a:t>
            </a:r>
            <a:r>
              <a:rPr lang="fr-FR" sz="3600" dirty="0" err="1">
                <a:cs typeface="Arial"/>
              </a:rPr>
              <a:t>Multimedia</a:t>
            </a:r>
            <a:r>
              <a:rPr lang="fr-FR" sz="3600" dirty="0">
                <a:cs typeface="Arial"/>
              </a:rPr>
              <a:t>?</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45" y="1294711"/>
            <a:ext cx="7315167" cy="506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098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48339" y="391928"/>
            <a:ext cx="8932027" cy="6494085"/>
          </a:xfrm>
          <a:prstGeom prst="rect">
            <a:avLst/>
          </a:prstGeom>
        </p:spPr>
        <p:txBody>
          <a:bodyPr wrap="square">
            <a:spAutoFit/>
          </a:bodyPr>
          <a:lstStyle/>
          <a:p>
            <a:pPr>
              <a:spcAft>
                <a:spcPts val="1200"/>
              </a:spcAft>
            </a:pPr>
            <a:r>
              <a:rPr lang="en-GB" sz="3200" dirty="0">
                <a:cs typeface="Arial" panose="020B0604020202020204" pitchFamily="34" charset="0"/>
              </a:rPr>
              <a:t>Questions we are continuously asking ourselves to be able to build the internet tool:</a:t>
            </a:r>
          </a:p>
          <a:p>
            <a:pPr marL="457200" indent="-457200">
              <a:buFont typeface="Wingdings" panose="05000000000000000000" pitchFamily="2" charset="2"/>
              <a:buChar char="§"/>
            </a:pPr>
            <a:r>
              <a:rPr lang="en-US" sz="2600" dirty="0" smtClean="0">
                <a:latin typeface="Arial" panose="020B0604020202020204" pitchFamily="34" charset="0"/>
                <a:cs typeface="Arial" panose="020B0604020202020204" pitchFamily="34" charset="0"/>
              </a:rPr>
              <a:t>Who </a:t>
            </a:r>
            <a:r>
              <a:rPr lang="en-US" sz="2600" dirty="0">
                <a:latin typeface="Arial" panose="020B0604020202020204" pitchFamily="34" charset="0"/>
                <a:cs typeface="Arial" panose="020B0604020202020204" pitchFamily="34" charset="0"/>
              </a:rPr>
              <a:t>will be the users of the tool (the main ‘stakeholders’)?</a:t>
            </a:r>
          </a:p>
          <a:p>
            <a:pPr marL="457200" lvl="0" indent="-457200">
              <a:buFont typeface="Wingdings" panose="05000000000000000000" pitchFamily="2" charset="2"/>
              <a:buChar char="§"/>
            </a:pPr>
            <a:r>
              <a:rPr lang="en-US" sz="2600" dirty="0">
                <a:latin typeface="Arial" panose="020B0604020202020204" pitchFamily="34" charset="0"/>
                <a:cs typeface="Arial" panose="020B0604020202020204" pitchFamily="34" charset="0"/>
              </a:rPr>
              <a:t>What will be the design of the tool, to make it visually attractive?</a:t>
            </a:r>
          </a:p>
          <a:p>
            <a:pPr marL="457200" indent="-457200">
              <a:buFont typeface="Wingdings" panose="05000000000000000000" pitchFamily="2" charset="2"/>
              <a:buChar char="§"/>
            </a:pPr>
            <a:r>
              <a:rPr lang="en-US" sz="2600" dirty="0">
                <a:latin typeface="Arial" panose="020B0604020202020204" pitchFamily="34" charset="0"/>
                <a:cs typeface="Arial" panose="020B0604020202020204" pitchFamily="34" charset="0"/>
              </a:rPr>
              <a:t>What will be the actual content of the tool?</a:t>
            </a:r>
          </a:p>
          <a:p>
            <a:pPr marL="457200" indent="-457200">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355600" indent="-355600">
              <a:spcAft>
                <a:spcPts val="1200"/>
              </a:spcAft>
            </a:pPr>
            <a:r>
              <a:rPr lang="en-US" sz="3600" dirty="0">
                <a:cs typeface="Arial" panose="020B0604020202020204" pitchFamily="34" charset="0"/>
              </a:rPr>
              <a:t>Questions that have been </a:t>
            </a:r>
            <a:r>
              <a:rPr lang="en-US" sz="3600" dirty="0" smtClean="0">
                <a:cs typeface="Arial" panose="020B0604020202020204" pitchFamily="34" charset="0"/>
              </a:rPr>
              <a:t>answered:</a:t>
            </a:r>
          </a:p>
          <a:p>
            <a:pPr marL="355600" indent="-355600">
              <a:buFont typeface="Arial" pitchFamily="34" charset="0"/>
              <a:buChar char="•"/>
            </a:pPr>
            <a:r>
              <a:rPr lang="en-US" sz="2400" dirty="0" smtClean="0">
                <a:cs typeface="Arial" panose="020B0604020202020204" pitchFamily="34" charset="0"/>
              </a:rPr>
              <a:t>What </a:t>
            </a:r>
            <a:r>
              <a:rPr lang="en-US" sz="2400" dirty="0">
                <a:cs typeface="Arial" panose="020B0604020202020204" pitchFamily="34" charset="0"/>
              </a:rPr>
              <a:t>kind of multimedia (relevant to our target groups)</a:t>
            </a:r>
          </a:p>
          <a:p>
            <a:pPr marL="355600" indent="-355600"/>
            <a:r>
              <a:rPr lang="en-US" sz="2400" dirty="0">
                <a:cs typeface="Arial" panose="020B0604020202020204" pitchFamily="34" charset="0"/>
              </a:rPr>
              <a:t>	will</a:t>
            </a:r>
            <a:r>
              <a:rPr lang="nl-NL" sz="2400" dirty="0">
                <a:cs typeface="Arial" panose="020B0604020202020204" pitchFamily="34" charset="0"/>
              </a:rPr>
              <a:t> </a:t>
            </a:r>
            <a:r>
              <a:rPr lang="nl-NL" sz="2400" dirty="0" err="1">
                <a:cs typeface="Arial" panose="020B0604020202020204" pitchFamily="34" charset="0"/>
              </a:rPr>
              <a:t>and</a:t>
            </a:r>
            <a:r>
              <a:rPr lang="nl-NL" sz="2400" dirty="0">
                <a:cs typeface="Arial" panose="020B0604020202020204" pitchFamily="34" charset="0"/>
              </a:rPr>
              <a:t> </a:t>
            </a:r>
            <a:r>
              <a:rPr lang="en-US" sz="2400" dirty="0">
                <a:cs typeface="Arial" panose="020B0604020202020204" pitchFamily="34" charset="0"/>
              </a:rPr>
              <a:t>can we use?</a:t>
            </a:r>
          </a:p>
          <a:p>
            <a:pPr marL="355600" indent="-355600">
              <a:buFont typeface="Arial" pitchFamily="34" charset="0"/>
              <a:buChar char="•"/>
            </a:pPr>
            <a:r>
              <a:rPr lang="en-US" sz="2400" dirty="0">
                <a:cs typeface="Arial" panose="020B0604020202020204" pitchFamily="34" charset="0"/>
              </a:rPr>
              <a:t>What will be the scope of the internet tool?</a:t>
            </a:r>
          </a:p>
          <a:p>
            <a:pPr marL="355600" indent="-355600">
              <a:buFont typeface="Arial" pitchFamily="34" charset="0"/>
              <a:buChar char="•"/>
            </a:pPr>
            <a:r>
              <a:rPr lang="en-US" sz="2400" dirty="0">
                <a:cs typeface="Arial" panose="020B0604020202020204" pitchFamily="34" charset="0"/>
              </a:rPr>
              <a:t>Is there budget enough to create everything </a:t>
            </a:r>
          </a:p>
          <a:p>
            <a:pPr marL="355600" indent="-355600"/>
            <a:r>
              <a:rPr lang="en-US" sz="2400" dirty="0">
                <a:cs typeface="Arial" panose="020B0604020202020204" pitchFamily="34" charset="0"/>
              </a:rPr>
              <a:t>	we want</a:t>
            </a:r>
            <a:r>
              <a:rPr lang="en-US" sz="2400" dirty="0" smtClean="0">
                <a:cs typeface="Arial" panose="020B0604020202020204" pitchFamily="34" charset="0"/>
              </a:rPr>
              <a:t>?</a:t>
            </a:r>
            <a:endParaRPr lang="en-GB" sz="2400" dirty="0">
              <a:cs typeface="Arial" panose="020B0604020202020204" pitchFamily="34" charset="0"/>
            </a:endParaRPr>
          </a:p>
        </p:txBody>
      </p:sp>
    </p:spTree>
    <p:extLst>
      <p:ext uri="{BB962C8B-B14F-4D97-AF65-F5344CB8AC3E}">
        <p14:creationId xmlns:p14="http://schemas.microsoft.com/office/powerpoint/2010/main" val="2242653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2"/>
          <p:cNvSpPr txBox="1">
            <a:spLocks/>
          </p:cNvSpPr>
          <p:nvPr/>
        </p:nvSpPr>
        <p:spPr bwMode="auto">
          <a:xfrm>
            <a:off x="1641376" y="1092249"/>
            <a:ext cx="7625454" cy="62646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defRPr/>
            </a:pPr>
            <a:r>
              <a:rPr lang="en-US" sz="3600" dirty="0" smtClean="0"/>
              <a:t>Our ‘answers’ about stakeholders:</a:t>
            </a:r>
          </a:p>
          <a:p>
            <a:pPr marL="355600" lvl="0" indent="-355600"/>
            <a:endParaRPr lang="nl-NL" sz="3600" dirty="0" smtClean="0"/>
          </a:p>
          <a:p>
            <a:pPr lvl="0"/>
            <a:r>
              <a:rPr lang="en-US" sz="2600" dirty="0" smtClean="0"/>
              <a:t>A stakeholder is a person or a group of persons who has / have interest in the results of a company’s decisions and actions. For instance:</a:t>
            </a:r>
          </a:p>
          <a:p>
            <a:pPr lvl="0"/>
            <a:endParaRPr lang="en-US" sz="2600" dirty="0" smtClean="0"/>
          </a:p>
          <a:p>
            <a:pPr marL="361950" lvl="0" indent="-361950">
              <a:buFont typeface="Arial" pitchFamily="34" charset="0"/>
              <a:buChar char="•"/>
            </a:pPr>
            <a:endParaRPr lang="en-US" sz="2600" dirty="0" smtClean="0"/>
          </a:p>
          <a:p>
            <a:pPr marL="266700" lvl="0" indent="-266700">
              <a:buFont typeface="Arial" pitchFamily="34" charset="0"/>
              <a:buChar char="•"/>
            </a:pPr>
            <a:endParaRPr lang="en-US" sz="2000" dirty="0" smtClean="0"/>
          </a:p>
        </p:txBody>
      </p:sp>
      <p:graphicFrame>
        <p:nvGraphicFramePr>
          <p:cNvPr id="3" name="Tabel 2"/>
          <p:cNvGraphicFramePr>
            <a:graphicFrameLocks noGrp="1"/>
          </p:cNvGraphicFramePr>
          <p:nvPr>
            <p:extLst>
              <p:ext uri="{D42A27DB-BD31-4B8C-83A1-F6EECF244321}">
                <p14:modId xmlns:p14="http://schemas.microsoft.com/office/powerpoint/2010/main" val="1158015806"/>
              </p:ext>
            </p:extLst>
          </p:nvPr>
        </p:nvGraphicFramePr>
        <p:xfrm>
          <a:off x="1631234" y="3744618"/>
          <a:ext cx="7162290" cy="3522320"/>
        </p:xfrm>
        <a:graphic>
          <a:graphicData uri="http://schemas.openxmlformats.org/drawingml/2006/table">
            <a:tbl>
              <a:tblPr firstRow="1" bandRow="1">
                <a:tableStyleId>{5C22544A-7EE6-4342-B048-85BDC9FD1C3A}</a:tableStyleId>
              </a:tblPr>
              <a:tblGrid>
                <a:gridCol w="3435785"/>
                <a:gridCol w="3726505"/>
              </a:tblGrid>
              <a:tr h="3522320">
                <a:tc>
                  <a:txBody>
                    <a:bodyPr/>
                    <a:lstStyle/>
                    <a:p>
                      <a:pPr marL="457200" indent="-457200">
                        <a:buFont typeface="Wingdings" panose="05000000000000000000" pitchFamily="2" charset="2"/>
                        <a:buChar char="§"/>
                      </a:pPr>
                      <a:r>
                        <a:rPr lang="en-US" sz="2400" b="0" dirty="0" smtClean="0">
                          <a:solidFill>
                            <a:schemeClr val="tx1"/>
                          </a:solidFill>
                        </a:rPr>
                        <a:t>Educational institutes</a:t>
                      </a:r>
                    </a:p>
                    <a:p>
                      <a:pPr marL="457200" indent="-457200">
                        <a:buFont typeface="Wingdings" panose="05000000000000000000" pitchFamily="2" charset="2"/>
                        <a:buChar char="§"/>
                      </a:pPr>
                      <a:r>
                        <a:rPr lang="en-US" sz="2400" b="0" dirty="0" smtClean="0">
                          <a:solidFill>
                            <a:schemeClr val="tx1"/>
                          </a:solidFill>
                        </a:rPr>
                        <a:t>Students</a:t>
                      </a:r>
                    </a:p>
                    <a:p>
                      <a:pPr marL="457200" lvl="0" indent="-457200">
                        <a:buFont typeface="Wingdings" panose="05000000000000000000" pitchFamily="2" charset="2"/>
                        <a:buChar char="§"/>
                      </a:pPr>
                      <a:r>
                        <a:rPr lang="en-US" sz="2400" b="0" dirty="0" smtClean="0">
                          <a:solidFill>
                            <a:schemeClr val="tx1"/>
                          </a:solidFill>
                        </a:rPr>
                        <a:t>Company Employees</a:t>
                      </a:r>
                    </a:p>
                    <a:p>
                      <a:pPr marL="457200" lvl="0" indent="-457200">
                        <a:buFont typeface="Wingdings" panose="05000000000000000000" pitchFamily="2" charset="2"/>
                        <a:buChar char="§"/>
                      </a:pPr>
                      <a:r>
                        <a:rPr lang="en-US" sz="2400" b="0" dirty="0" smtClean="0">
                          <a:solidFill>
                            <a:schemeClr val="tx1"/>
                          </a:solidFill>
                        </a:rPr>
                        <a:t>Company Owners</a:t>
                      </a:r>
                    </a:p>
                    <a:p>
                      <a:pPr marL="457200" indent="-457200">
                        <a:buFont typeface="Wingdings" panose="05000000000000000000" pitchFamily="2" charset="2"/>
                        <a:buChar char="§"/>
                      </a:pPr>
                      <a:endParaRPr lang="nl-NL"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457200" lvl="0" indent="-457200">
                        <a:buFont typeface="Wingdings" panose="05000000000000000000" pitchFamily="2" charset="2"/>
                        <a:buChar char="§"/>
                      </a:pPr>
                      <a:r>
                        <a:rPr lang="en-US" sz="2400" b="0" dirty="0" smtClean="0">
                          <a:solidFill>
                            <a:schemeClr val="tx1"/>
                          </a:solidFill>
                        </a:rPr>
                        <a:t>Governmental organizations</a:t>
                      </a:r>
                    </a:p>
                    <a:p>
                      <a:pPr marL="457200" lvl="0" indent="-457200">
                        <a:buFont typeface="Wingdings" panose="05000000000000000000" pitchFamily="2" charset="2"/>
                        <a:buChar char="§"/>
                      </a:pPr>
                      <a:r>
                        <a:rPr lang="en-US" sz="2400" b="0" dirty="0" smtClean="0">
                          <a:solidFill>
                            <a:schemeClr val="tx1"/>
                          </a:solidFill>
                        </a:rPr>
                        <a:t>NGO’s</a:t>
                      </a:r>
                    </a:p>
                    <a:p>
                      <a:pPr marL="457200" lvl="0" indent="-457200">
                        <a:buFont typeface="Wingdings" panose="05000000000000000000" pitchFamily="2" charset="2"/>
                        <a:buChar char="§"/>
                      </a:pPr>
                      <a:r>
                        <a:rPr lang="en-US" sz="2400" b="0" smtClean="0">
                          <a:solidFill>
                            <a:schemeClr val="tx1"/>
                          </a:solidFill>
                        </a:rPr>
                        <a:t>Media</a:t>
                      </a:r>
                      <a:endParaRPr lang="en-US" sz="2400" b="0" dirty="0" smtClean="0">
                        <a:solidFill>
                          <a:schemeClr val="tx1"/>
                        </a:solidFill>
                      </a:endParaRPr>
                    </a:p>
                  </a:txBody>
                  <a:tcPr>
                    <a:lnL w="12700" cmpd="sng">
                      <a:noFill/>
                    </a:lnL>
                    <a:noFill/>
                  </a:tcPr>
                </a:tc>
              </a:tr>
            </a:tbl>
          </a:graphicData>
        </a:graphic>
      </p:graphicFrame>
    </p:spTree>
    <p:extLst>
      <p:ext uri="{BB962C8B-B14F-4D97-AF65-F5344CB8AC3E}">
        <p14:creationId xmlns:p14="http://schemas.microsoft.com/office/powerpoint/2010/main" val="935651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89705" y="2814210"/>
            <a:ext cx="9144000" cy="830997"/>
          </a:xfrm>
          <a:prstGeom prst="rect">
            <a:avLst/>
          </a:prstGeom>
          <a:noFill/>
        </p:spPr>
        <p:txBody>
          <a:bodyPr wrap="square" rtlCol="0">
            <a:spAutoFit/>
          </a:bodyPr>
          <a:lstStyle/>
          <a:p>
            <a:r>
              <a:rPr lang="fr-FR" sz="2400" dirty="0">
                <a:solidFill>
                  <a:prstClr val="black">
                    <a:lumMod val="65000"/>
                    <a:lumOff val="35000"/>
                  </a:prstClr>
                </a:solidFill>
                <a:latin typeface="Arial"/>
                <a:cs typeface="Arial"/>
                <a:hlinkClick r:id="rId2"/>
              </a:rPr>
              <a:t>https://www.youtube.com/watch?v=odoYOuvwjDE</a:t>
            </a:r>
            <a:endParaRPr lang="fr-FR" sz="2400" dirty="0">
              <a:solidFill>
                <a:prstClr val="black">
                  <a:lumMod val="65000"/>
                  <a:lumOff val="35000"/>
                </a:prstClr>
              </a:solidFill>
              <a:latin typeface="Arial"/>
              <a:cs typeface="Arial"/>
            </a:endParaRPr>
          </a:p>
          <a:p>
            <a:endParaRPr lang="fr-FR" sz="2400" b="1" dirty="0">
              <a:solidFill>
                <a:prstClr val="black">
                  <a:lumMod val="65000"/>
                  <a:lumOff val="35000"/>
                </a:prstClr>
              </a:solidFill>
              <a:latin typeface="Arial"/>
              <a:cs typeface="Arial"/>
            </a:endParaRPr>
          </a:p>
        </p:txBody>
      </p:sp>
    </p:spTree>
    <p:extLst>
      <p:ext uri="{BB962C8B-B14F-4D97-AF65-F5344CB8AC3E}">
        <p14:creationId xmlns:p14="http://schemas.microsoft.com/office/powerpoint/2010/main" val="2848413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435290" y="2500604"/>
            <a:ext cx="5990253" cy="646331"/>
          </a:xfrm>
          <a:prstGeom prst="rect">
            <a:avLst/>
          </a:prstGeom>
          <a:noFill/>
        </p:spPr>
        <p:txBody>
          <a:bodyPr wrap="square" rtlCol="0">
            <a:spAutoFit/>
          </a:bodyPr>
          <a:lstStyle/>
          <a:p>
            <a:r>
              <a:rPr lang="nl-NL" dirty="0">
                <a:hlinkClick r:id="rId2"/>
              </a:rPr>
              <a:t>http://zelfscan.eu/leiderschap</a:t>
            </a:r>
            <a:r>
              <a:rPr lang="nl-NL" dirty="0" smtClean="0">
                <a:hlinkClick r:id="rId2"/>
              </a:rPr>
              <a:t>/</a:t>
            </a:r>
            <a:endParaRPr lang="nl-NL" dirty="0" smtClean="0"/>
          </a:p>
          <a:p>
            <a:endParaRPr lang="nl-NL" dirty="0"/>
          </a:p>
        </p:txBody>
      </p:sp>
    </p:spTree>
    <p:extLst>
      <p:ext uri="{BB962C8B-B14F-4D97-AF65-F5344CB8AC3E}">
        <p14:creationId xmlns:p14="http://schemas.microsoft.com/office/powerpoint/2010/main" val="1018418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548882" y="2873829"/>
            <a:ext cx="7044612" cy="646331"/>
          </a:xfrm>
          <a:prstGeom prst="rect">
            <a:avLst/>
          </a:prstGeom>
          <a:noFill/>
        </p:spPr>
        <p:txBody>
          <a:bodyPr wrap="square" rtlCol="0">
            <a:spAutoFit/>
          </a:bodyPr>
          <a:lstStyle/>
          <a:p>
            <a:r>
              <a:rPr lang="nl-NL" dirty="0">
                <a:hlinkClick r:id="rId2"/>
              </a:rPr>
              <a:t>http://</a:t>
            </a:r>
            <a:r>
              <a:rPr lang="nl-NL" dirty="0" smtClean="0">
                <a:hlinkClick r:id="rId2"/>
              </a:rPr>
              <a:t>competenties.muldis-global.nl/Paginas/Opening</a:t>
            </a:r>
            <a:endParaRPr lang="nl-NL" dirty="0" smtClean="0"/>
          </a:p>
          <a:p>
            <a:endParaRPr lang="nl-NL" dirty="0"/>
          </a:p>
        </p:txBody>
      </p:sp>
    </p:spTree>
    <p:extLst>
      <p:ext uri="{BB962C8B-B14F-4D97-AF65-F5344CB8AC3E}">
        <p14:creationId xmlns:p14="http://schemas.microsoft.com/office/powerpoint/2010/main" val="857599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31916" y="2352545"/>
            <a:ext cx="5686317" cy="461665"/>
          </a:xfrm>
          <a:prstGeom prst="rect">
            <a:avLst/>
          </a:prstGeom>
          <a:noFill/>
        </p:spPr>
        <p:txBody>
          <a:bodyPr wrap="square" rtlCol="0">
            <a:spAutoFit/>
          </a:bodyPr>
          <a:lstStyle/>
          <a:p>
            <a:r>
              <a:rPr lang="fr-FR" sz="2400" b="1" dirty="0" smtClean="0">
                <a:cs typeface="Arial"/>
              </a:rPr>
              <a:t>BEFORE </a:t>
            </a:r>
            <a:r>
              <a:rPr lang="fr-FR" sz="2400" b="1" dirty="0">
                <a:cs typeface="Arial"/>
              </a:rPr>
              <a:t>					 		</a:t>
            </a:r>
            <a:r>
              <a:rPr lang="fr-FR" sz="2400" b="1" dirty="0" smtClean="0">
                <a:cs typeface="Arial"/>
              </a:rPr>
              <a:t> TODAY</a:t>
            </a:r>
            <a:endParaRPr lang="fr-FR" sz="2400" b="1" dirty="0">
              <a:cs typeface="Aria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1916" y="2814210"/>
            <a:ext cx="2867151" cy="220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56631" y="2814210"/>
            <a:ext cx="4284000" cy="220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36260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814209"/>
            <a:ext cx="10208871" cy="646331"/>
          </a:xfrm>
          <a:prstGeom prst="rect">
            <a:avLst/>
          </a:prstGeom>
          <a:noFill/>
        </p:spPr>
        <p:txBody>
          <a:bodyPr wrap="square" rtlCol="0">
            <a:spAutoFit/>
          </a:bodyPr>
          <a:lstStyle/>
          <a:p>
            <a:pPr algn="ctr"/>
            <a:r>
              <a:rPr lang="fr-FR" sz="3600" dirty="0" err="1" smtClean="0">
                <a:cs typeface="Arial"/>
              </a:rPr>
              <a:t>Thank</a:t>
            </a:r>
            <a:r>
              <a:rPr lang="fr-FR" sz="3600" dirty="0" smtClean="0">
                <a:cs typeface="Arial"/>
              </a:rPr>
              <a:t> </a:t>
            </a:r>
            <a:r>
              <a:rPr lang="fr-FR" sz="3600" dirty="0" err="1">
                <a:cs typeface="Arial"/>
              </a:rPr>
              <a:t>you</a:t>
            </a:r>
            <a:r>
              <a:rPr lang="fr-FR" sz="3600" dirty="0">
                <a:cs typeface="Arial"/>
              </a:rPr>
              <a:t> for </a:t>
            </a:r>
            <a:r>
              <a:rPr lang="fr-FR" sz="3600" dirty="0" err="1">
                <a:cs typeface="Arial"/>
              </a:rPr>
              <a:t>your</a:t>
            </a:r>
            <a:r>
              <a:rPr lang="fr-FR" sz="3600" dirty="0">
                <a:cs typeface="Arial"/>
              </a:rPr>
              <a:t> attention</a:t>
            </a:r>
            <a:r>
              <a:rPr lang="fr-FR" sz="3600" dirty="0" smtClean="0">
                <a:cs typeface="Arial"/>
              </a:rPr>
              <a:t>!</a:t>
            </a:r>
            <a:endParaRPr lang="fr-FR" sz="3600" dirty="0">
              <a:cs typeface="Arial"/>
            </a:endParaRPr>
          </a:p>
        </p:txBody>
      </p:sp>
    </p:spTree>
    <p:extLst>
      <p:ext uri="{BB962C8B-B14F-4D97-AF65-F5344CB8AC3E}">
        <p14:creationId xmlns:p14="http://schemas.microsoft.com/office/powerpoint/2010/main" val="3422234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04945" y="150901"/>
            <a:ext cx="4593358" cy="369332"/>
          </a:xfrm>
          <a:prstGeom prst="rect">
            <a:avLst/>
          </a:prstGeom>
        </p:spPr>
        <p:txBody>
          <a:bodyPr>
            <a:spAutoFit/>
          </a:bodyPr>
          <a:lstStyle/>
          <a:p>
            <a:r>
              <a:rPr lang="en-US" b="1" dirty="0">
                <a:solidFill>
                  <a:schemeClr val="bg1"/>
                </a:solidFill>
                <a:latin typeface="Arial"/>
                <a:cs typeface="Arial"/>
              </a:rPr>
              <a:t>Why use Multimedia in Education?</a:t>
            </a:r>
          </a:p>
        </p:txBody>
      </p:sp>
      <p:sp>
        <p:nvSpPr>
          <p:cNvPr id="5" name="ZoneTexte 4"/>
          <p:cNvSpPr txBox="1"/>
          <p:nvPr/>
        </p:nvSpPr>
        <p:spPr>
          <a:xfrm>
            <a:off x="1434207" y="1057623"/>
            <a:ext cx="7546594" cy="5816977"/>
          </a:xfrm>
          <a:prstGeom prst="rect">
            <a:avLst/>
          </a:prstGeom>
          <a:noFill/>
        </p:spPr>
        <p:txBody>
          <a:bodyPr wrap="square" rtlCol="0">
            <a:spAutoFit/>
          </a:bodyPr>
          <a:lstStyle/>
          <a:p>
            <a:pPr lvl="0" algn="just">
              <a:buClr>
                <a:schemeClr val="bg2">
                  <a:lumMod val="75000"/>
                </a:schemeClr>
              </a:buClr>
            </a:pPr>
            <a:r>
              <a:rPr lang="en-US" sz="3600" dirty="0">
                <a:cs typeface="Arial"/>
              </a:rPr>
              <a:t>Definition: </a:t>
            </a:r>
            <a:endParaRPr lang="en-US" sz="3600" dirty="0" smtClean="0">
              <a:cs typeface="Arial"/>
            </a:endParaRPr>
          </a:p>
          <a:p>
            <a:pPr lvl="0" algn="just">
              <a:buClr>
                <a:schemeClr val="bg2">
                  <a:lumMod val="75000"/>
                </a:schemeClr>
              </a:buClr>
            </a:pPr>
            <a:endParaRPr lang="en-US" sz="2400" dirty="0">
              <a:cs typeface="Arial"/>
            </a:endParaRPr>
          </a:p>
          <a:p>
            <a:pPr lvl="0" algn="just">
              <a:buClr>
                <a:schemeClr val="bg2">
                  <a:lumMod val="75000"/>
                </a:schemeClr>
              </a:buClr>
            </a:pPr>
            <a:r>
              <a:rPr lang="en-US" sz="2400" dirty="0">
                <a:cs typeface="Arial"/>
              </a:rPr>
              <a:t>“</a:t>
            </a:r>
            <a:r>
              <a:rPr lang="en-US" sz="2400" i="1" dirty="0">
                <a:cs typeface="Arial"/>
              </a:rPr>
              <a:t>Multimedia is the exciting combination of computer hardware and software that allows you to integrate video, animation, audio, graphics, and test resources to develop effective presentations on an affordable desktop computer </a:t>
            </a:r>
            <a:r>
              <a:rPr lang="en-US" sz="2400" i="1" dirty="0" smtClean="0">
                <a:cs typeface="Arial"/>
              </a:rPr>
              <a:t>”</a:t>
            </a:r>
            <a:r>
              <a:rPr lang="en-US" sz="2400" dirty="0" smtClean="0">
                <a:cs typeface="Arial"/>
              </a:rPr>
              <a:t> </a:t>
            </a:r>
            <a:r>
              <a:rPr lang="en-US" sz="2400" dirty="0">
                <a:cs typeface="Arial"/>
              </a:rPr>
              <a:t>(</a:t>
            </a:r>
            <a:r>
              <a:rPr lang="en-US" sz="2400" dirty="0" err="1">
                <a:cs typeface="Arial"/>
              </a:rPr>
              <a:t>Fenrich</a:t>
            </a:r>
            <a:r>
              <a:rPr lang="en-US" sz="2400" dirty="0">
                <a:cs typeface="Arial"/>
              </a:rPr>
              <a:t>, 1997)</a:t>
            </a:r>
          </a:p>
          <a:p>
            <a:pPr lvl="0" algn="just">
              <a:buClr>
                <a:schemeClr val="bg2">
                  <a:lumMod val="75000"/>
                </a:schemeClr>
              </a:buClr>
            </a:pPr>
            <a:endParaRPr lang="en-US" sz="2400" dirty="0">
              <a:cs typeface="Arial"/>
            </a:endParaRPr>
          </a:p>
          <a:p>
            <a:pPr lvl="0">
              <a:buClr>
                <a:schemeClr val="bg2">
                  <a:lumMod val="75000"/>
                </a:schemeClr>
              </a:buClr>
            </a:pPr>
            <a:r>
              <a:rPr lang="en-US" sz="2400" dirty="0">
                <a:cs typeface="Arial"/>
              </a:rPr>
              <a:t>The tools</a:t>
            </a:r>
            <a:r>
              <a:rPr lang="en-US" sz="2400" dirty="0" smtClean="0">
                <a:cs typeface="Arial"/>
              </a:rPr>
              <a:t>:  </a:t>
            </a:r>
          </a:p>
          <a:p>
            <a:pPr marL="342900" lvl="0" indent="-342900">
              <a:buFont typeface="Wingdings" panose="05000000000000000000" pitchFamily="2" charset="2"/>
              <a:buChar char="§"/>
            </a:pPr>
            <a:r>
              <a:rPr lang="en-US" sz="2400" dirty="0" smtClean="0">
                <a:cs typeface="Arial"/>
              </a:rPr>
              <a:t>Text </a:t>
            </a:r>
            <a:endParaRPr lang="en-US" sz="2400" dirty="0">
              <a:cs typeface="Arial"/>
            </a:endParaRPr>
          </a:p>
          <a:p>
            <a:pPr marL="342900" lvl="0" indent="-342900">
              <a:buFont typeface="Wingdings" panose="05000000000000000000" pitchFamily="2" charset="2"/>
              <a:buChar char="§"/>
            </a:pPr>
            <a:r>
              <a:rPr lang="en-US" sz="2400" dirty="0" smtClean="0">
                <a:cs typeface="Arial"/>
              </a:rPr>
              <a:t>Video</a:t>
            </a:r>
          </a:p>
          <a:p>
            <a:pPr marL="342900" lvl="0" indent="-342900">
              <a:buFont typeface="Wingdings" panose="05000000000000000000" pitchFamily="2" charset="2"/>
              <a:buChar char="§"/>
            </a:pPr>
            <a:r>
              <a:rPr lang="en-US" sz="2400" dirty="0" smtClean="0">
                <a:cs typeface="Arial"/>
              </a:rPr>
              <a:t>Sound</a:t>
            </a:r>
            <a:endParaRPr lang="en-US" sz="2400" dirty="0">
              <a:cs typeface="Arial"/>
            </a:endParaRPr>
          </a:p>
          <a:p>
            <a:pPr marL="342900" lvl="0" indent="-342900">
              <a:buFont typeface="Wingdings" panose="05000000000000000000" pitchFamily="2" charset="2"/>
              <a:buChar char="§"/>
            </a:pPr>
            <a:r>
              <a:rPr lang="en-US" sz="2400" dirty="0" smtClean="0">
                <a:cs typeface="Arial"/>
              </a:rPr>
              <a:t>Graphics</a:t>
            </a:r>
          </a:p>
          <a:p>
            <a:pPr marL="342900" lvl="0" indent="-342900">
              <a:buFont typeface="Wingdings" panose="05000000000000000000" pitchFamily="2" charset="2"/>
              <a:buChar char="§"/>
            </a:pPr>
            <a:r>
              <a:rPr lang="en-US" sz="2400" dirty="0" smtClean="0">
                <a:cs typeface="Arial"/>
              </a:rPr>
              <a:t>Animation</a:t>
            </a:r>
          </a:p>
          <a:p>
            <a:pPr marL="342900" lvl="0" indent="-342900" algn="just">
              <a:buClr>
                <a:schemeClr val="bg2">
                  <a:lumMod val="75000"/>
                </a:schemeClr>
              </a:buClr>
              <a:buFont typeface="Arial" panose="020B0604020202020204" pitchFamily="34" charset="0"/>
              <a:buChar char="•"/>
            </a:pPr>
            <a:endParaRPr lang="fr-FR" sz="2400" dirty="0">
              <a:solidFill>
                <a:schemeClr val="tx1">
                  <a:lumMod val="65000"/>
                  <a:lumOff val="35000"/>
                </a:schemeClr>
              </a:solidFill>
              <a:latin typeface="Arial"/>
              <a:cs typeface="Arial"/>
            </a:endParaRPr>
          </a:p>
        </p:txBody>
      </p:sp>
    </p:spTree>
    <p:extLst>
      <p:ext uri="{BB962C8B-B14F-4D97-AF65-F5344CB8AC3E}">
        <p14:creationId xmlns:p14="http://schemas.microsoft.com/office/powerpoint/2010/main" val="2355307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7322" y="2735126"/>
            <a:ext cx="10255170" cy="830997"/>
          </a:xfrm>
          <a:prstGeom prst="rect">
            <a:avLst/>
          </a:prstGeom>
          <a:noFill/>
        </p:spPr>
        <p:txBody>
          <a:bodyPr wrap="square" rtlCol="0">
            <a:spAutoFit/>
          </a:bodyPr>
          <a:lstStyle/>
          <a:p>
            <a:pPr algn="ctr"/>
            <a:r>
              <a:rPr lang="fr-FR" sz="2400" dirty="0" smtClean="0">
                <a:latin typeface="Arial"/>
                <a:cs typeface="Arial"/>
                <a:hlinkClick r:id="rId2"/>
              </a:rPr>
              <a:t>https://youtu.be/kMi13DoDBAM</a:t>
            </a:r>
            <a:endParaRPr lang="fr-FR" sz="2400" dirty="0" smtClean="0">
              <a:latin typeface="Arial"/>
              <a:cs typeface="Arial"/>
            </a:endParaRPr>
          </a:p>
          <a:p>
            <a:pPr algn="ctr"/>
            <a:endParaRPr lang="fr-FR" sz="2400" dirty="0">
              <a:latin typeface="Arial"/>
              <a:cs typeface="Arial"/>
            </a:endParaRPr>
          </a:p>
        </p:txBody>
      </p:sp>
    </p:spTree>
    <p:extLst>
      <p:ext uri="{BB962C8B-B14F-4D97-AF65-F5344CB8AC3E}">
        <p14:creationId xmlns:p14="http://schemas.microsoft.com/office/powerpoint/2010/main" val="112869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10608" y="1140868"/>
            <a:ext cx="7546594" cy="3970318"/>
          </a:xfrm>
          <a:prstGeom prst="rect">
            <a:avLst/>
          </a:prstGeom>
          <a:noFill/>
        </p:spPr>
        <p:txBody>
          <a:bodyPr wrap="square" rtlCol="0">
            <a:spAutoFit/>
          </a:bodyPr>
          <a:lstStyle/>
          <a:p>
            <a:pPr algn="just">
              <a:buClr>
                <a:schemeClr val="bg2">
                  <a:lumMod val="75000"/>
                </a:schemeClr>
              </a:buClr>
            </a:pPr>
            <a:r>
              <a:rPr lang="en-US" sz="3600" dirty="0"/>
              <a:t>Multimedia has a key role to play in our teaching resources.</a:t>
            </a:r>
          </a:p>
          <a:p>
            <a:pPr algn="just">
              <a:buClr>
                <a:schemeClr val="bg2">
                  <a:lumMod val="75000"/>
                </a:schemeClr>
              </a:buClr>
            </a:pPr>
            <a:endParaRPr lang="fr-FR" sz="3600" dirty="0"/>
          </a:p>
          <a:p>
            <a:pPr marL="342900" indent="-342900" algn="just">
              <a:buFont typeface="Wingdings" panose="05000000000000000000" pitchFamily="2" charset="2"/>
              <a:buChar char="§"/>
            </a:pPr>
            <a:r>
              <a:rPr lang="en-US" sz="2400" dirty="0">
                <a:cs typeface="Arial"/>
              </a:rPr>
              <a:t>Effectiveness and senses</a:t>
            </a:r>
          </a:p>
          <a:p>
            <a:pPr marL="342900" indent="-342900" algn="just">
              <a:buFont typeface="Wingdings" panose="05000000000000000000" pitchFamily="2" charset="2"/>
              <a:buChar char="§"/>
            </a:pPr>
            <a:r>
              <a:rPr lang="en-US" sz="2400" dirty="0">
                <a:cs typeface="Arial"/>
              </a:rPr>
              <a:t>Appeal, Fascination</a:t>
            </a:r>
          </a:p>
          <a:p>
            <a:pPr marL="342900" indent="-342900" algn="just">
              <a:buFont typeface="Wingdings" panose="05000000000000000000" pitchFamily="2" charset="2"/>
              <a:buChar char="§"/>
            </a:pPr>
            <a:r>
              <a:rPr lang="en-US" sz="2400" dirty="0">
                <a:cs typeface="Arial"/>
              </a:rPr>
              <a:t>Interactive learning</a:t>
            </a:r>
          </a:p>
          <a:p>
            <a:pPr marL="342900" indent="-342900" algn="just">
              <a:buFont typeface="Wingdings" panose="05000000000000000000" pitchFamily="2" charset="2"/>
              <a:buChar char="§"/>
            </a:pPr>
            <a:r>
              <a:rPr lang="en-US" sz="2400" dirty="0">
                <a:cs typeface="Arial"/>
              </a:rPr>
              <a:t>Personal development</a:t>
            </a:r>
          </a:p>
          <a:p>
            <a:pPr marL="342900" indent="-342900" algn="just">
              <a:buFont typeface="Wingdings" panose="05000000000000000000" pitchFamily="2" charset="2"/>
              <a:buChar char="§"/>
            </a:pPr>
            <a:r>
              <a:rPr lang="en-US" sz="2400" dirty="0">
                <a:cs typeface="Arial"/>
              </a:rPr>
              <a:t>Academic performance</a:t>
            </a:r>
          </a:p>
          <a:p>
            <a:pPr marL="342900" indent="-342900" algn="just">
              <a:buFont typeface="Wingdings" panose="05000000000000000000" pitchFamily="2" charset="2"/>
              <a:buChar char="§"/>
            </a:pPr>
            <a:r>
              <a:rPr lang="en-US" sz="2400" dirty="0">
                <a:cs typeface="Arial"/>
              </a:rPr>
              <a:t>Means of “</a:t>
            </a:r>
            <a:r>
              <a:rPr lang="en-US" sz="2400" i="1" dirty="0">
                <a:cs typeface="Arial"/>
              </a:rPr>
              <a:t>drill and practice</a:t>
            </a:r>
            <a:r>
              <a:rPr lang="en-US" sz="2400" dirty="0">
                <a:cs typeface="Arial"/>
              </a:rPr>
              <a:t>”</a:t>
            </a:r>
          </a:p>
        </p:txBody>
      </p:sp>
    </p:spTree>
    <p:extLst>
      <p:ext uri="{BB962C8B-B14F-4D97-AF65-F5344CB8AC3E}">
        <p14:creationId xmlns:p14="http://schemas.microsoft.com/office/powerpoint/2010/main" val="843955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56996" y="1110172"/>
            <a:ext cx="6671388" cy="1754326"/>
          </a:xfrm>
          <a:prstGeom prst="rect">
            <a:avLst/>
          </a:prstGeom>
          <a:noFill/>
        </p:spPr>
        <p:txBody>
          <a:bodyPr wrap="square" rtlCol="0">
            <a:spAutoFit/>
          </a:bodyPr>
          <a:lstStyle/>
          <a:p>
            <a:r>
              <a:rPr lang="fr-FR" sz="3600" dirty="0" err="1" smtClean="0">
                <a:cs typeface="Arial"/>
              </a:rPr>
              <a:t>What</a:t>
            </a:r>
            <a:r>
              <a:rPr lang="fr-FR" sz="3600" dirty="0" smtClean="0">
                <a:cs typeface="Arial"/>
              </a:rPr>
              <a:t> </a:t>
            </a:r>
            <a:r>
              <a:rPr lang="fr-FR" sz="3600" dirty="0">
                <a:cs typeface="Arial"/>
              </a:rPr>
              <a:t>are the </a:t>
            </a:r>
            <a:r>
              <a:rPr lang="fr-FR" sz="3600" dirty="0" err="1">
                <a:cs typeface="Arial"/>
              </a:rPr>
              <a:t>benefits</a:t>
            </a:r>
            <a:r>
              <a:rPr lang="fr-FR" sz="3600" dirty="0">
                <a:cs typeface="Arial"/>
              </a:rPr>
              <a:t>?</a:t>
            </a:r>
          </a:p>
          <a:p>
            <a:r>
              <a:rPr lang="fr-FR" sz="2400" dirty="0" err="1">
                <a:cs typeface="Arial"/>
              </a:rPr>
              <a:t>Pedagogical</a:t>
            </a:r>
            <a:r>
              <a:rPr lang="fr-FR" sz="2400" dirty="0">
                <a:cs typeface="Arial"/>
              </a:rPr>
              <a:t> </a:t>
            </a:r>
            <a:r>
              <a:rPr lang="fr-FR" sz="2400" dirty="0" err="1">
                <a:cs typeface="Arial"/>
              </a:rPr>
              <a:t>Strength</a:t>
            </a:r>
            <a:endParaRPr lang="fr-FR" sz="2400" dirty="0">
              <a:cs typeface="Arial"/>
            </a:endParaRPr>
          </a:p>
          <a:p>
            <a:pPr algn="ctr"/>
            <a:endParaRPr lang="fr-FR" sz="2400" b="1" dirty="0">
              <a:latin typeface="Arial"/>
              <a:cs typeface="Arial"/>
            </a:endParaRPr>
          </a:p>
          <a:p>
            <a:pPr algn="ctr"/>
            <a:endParaRPr lang="fr-FR" sz="2400" b="1" dirty="0">
              <a:solidFill>
                <a:schemeClr val="tx1">
                  <a:lumMod val="65000"/>
                  <a:lumOff val="35000"/>
                </a:schemeClr>
              </a:solidFill>
              <a:latin typeface="Arial"/>
              <a:cs typeface="Aria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996" y="2864498"/>
            <a:ext cx="3668787" cy="3086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6228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3160" y="1081682"/>
            <a:ext cx="4741240" cy="646331"/>
          </a:xfrm>
          <a:prstGeom prst="rect">
            <a:avLst/>
          </a:prstGeom>
        </p:spPr>
        <p:txBody>
          <a:bodyPr wrap="square">
            <a:spAutoFit/>
          </a:bodyPr>
          <a:lstStyle/>
          <a:p>
            <a:r>
              <a:rPr lang="fr-FR" sz="3600" dirty="0" err="1">
                <a:cs typeface="Arial"/>
              </a:rPr>
              <a:t>What</a:t>
            </a:r>
            <a:r>
              <a:rPr lang="fr-FR" sz="3600" dirty="0">
                <a:cs typeface="Arial"/>
              </a:rPr>
              <a:t> are the </a:t>
            </a:r>
            <a:r>
              <a:rPr lang="fr-FR" sz="3600" dirty="0" err="1" smtClean="0">
                <a:cs typeface="Arial"/>
              </a:rPr>
              <a:t>benefits</a:t>
            </a:r>
            <a:r>
              <a:rPr lang="fr-FR" sz="3600" dirty="0">
                <a:cs typeface="Arial"/>
              </a:rPr>
              <a: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307" y="2356682"/>
            <a:ext cx="4392946" cy="304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762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14477" y="1165058"/>
            <a:ext cx="8762036" cy="2646878"/>
          </a:xfrm>
          <a:prstGeom prst="rect">
            <a:avLst/>
          </a:prstGeom>
          <a:noFill/>
        </p:spPr>
        <p:txBody>
          <a:bodyPr wrap="square" rtlCol="0">
            <a:spAutoFit/>
          </a:bodyPr>
          <a:lstStyle/>
          <a:p>
            <a:pPr>
              <a:spcAft>
                <a:spcPts val="1200"/>
              </a:spcAft>
            </a:pPr>
            <a:r>
              <a:rPr lang="fr-FR" sz="3600" dirty="0" err="1">
                <a:cs typeface="Arial"/>
              </a:rPr>
              <a:t>What</a:t>
            </a:r>
            <a:r>
              <a:rPr lang="fr-FR" sz="3600" dirty="0">
                <a:cs typeface="Arial"/>
              </a:rPr>
              <a:t> are the </a:t>
            </a:r>
            <a:r>
              <a:rPr lang="fr-FR" sz="3600" dirty="0" err="1">
                <a:cs typeface="Arial"/>
              </a:rPr>
              <a:t>benefits</a:t>
            </a:r>
            <a:r>
              <a:rPr lang="fr-FR" sz="3600" dirty="0" smtClean="0">
                <a:cs typeface="Arial"/>
              </a:rPr>
              <a:t>?</a:t>
            </a:r>
          </a:p>
          <a:p>
            <a:pPr marL="571500" indent="-571500">
              <a:buFont typeface="Wingdings" panose="05000000000000000000" pitchFamily="2" charset="2"/>
              <a:buChar char="§"/>
            </a:pPr>
            <a:r>
              <a:rPr lang="en-US" sz="2400" dirty="0" smtClean="0">
                <a:cs typeface="Arial"/>
              </a:rPr>
              <a:t>Aesthetic</a:t>
            </a:r>
            <a:endParaRPr lang="en-US" sz="2400" dirty="0">
              <a:cs typeface="Arial"/>
            </a:endParaRPr>
          </a:p>
          <a:p>
            <a:pPr marL="571500" indent="-571500">
              <a:buFont typeface="Wingdings" panose="05000000000000000000" pitchFamily="2" charset="2"/>
              <a:buChar char="§"/>
            </a:pPr>
            <a:r>
              <a:rPr lang="en-US" sz="2400" dirty="0">
                <a:cs typeface="Arial"/>
              </a:rPr>
              <a:t>Make learning situated and personal</a:t>
            </a:r>
          </a:p>
          <a:p>
            <a:pPr marL="571500" indent="-571500">
              <a:buFont typeface="Wingdings" panose="05000000000000000000" pitchFamily="2" charset="2"/>
              <a:buChar char="§"/>
            </a:pPr>
            <a:r>
              <a:rPr lang="en-US" sz="2400" dirty="0">
                <a:cs typeface="Arial"/>
              </a:rPr>
              <a:t>Work at own pace and control their learning path</a:t>
            </a:r>
          </a:p>
          <a:p>
            <a:pPr marL="571500" indent="-571500">
              <a:buFont typeface="Wingdings" panose="05000000000000000000" pitchFamily="2" charset="2"/>
              <a:buChar char="§"/>
            </a:pPr>
            <a:r>
              <a:rPr lang="en-US" sz="2400" dirty="0">
                <a:cs typeface="Arial"/>
              </a:rPr>
              <a:t>Learn from an infinitely patient tutor</a:t>
            </a:r>
          </a:p>
          <a:p>
            <a:pPr marL="571500" indent="-571500">
              <a:buFont typeface="Wingdings" panose="05000000000000000000" pitchFamily="2" charset="2"/>
              <a:buChar char="§"/>
            </a:pPr>
            <a:r>
              <a:rPr lang="en-US" sz="2400" dirty="0">
                <a:cs typeface="Arial"/>
              </a:rPr>
              <a:t>Actively pursue learning and receive feedback</a:t>
            </a:r>
          </a:p>
        </p:txBody>
      </p:sp>
    </p:spTree>
    <p:extLst>
      <p:ext uri="{BB962C8B-B14F-4D97-AF65-F5344CB8AC3E}">
        <p14:creationId xmlns:p14="http://schemas.microsoft.com/office/powerpoint/2010/main" val="1656834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151230" y="1105686"/>
            <a:ext cx="7546594" cy="4278094"/>
          </a:xfrm>
          <a:prstGeom prst="rect">
            <a:avLst/>
          </a:prstGeom>
          <a:noFill/>
        </p:spPr>
        <p:txBody>
          <a:bodyPr wrap="square" rtlCol="0">
            <a:spAutoFit/>
          </a:bodyPr>
          <a:lstStyle/>
          <a:p>
            <a:pPr>
              <a:spcAft>
                <a:spcPts val="1200"/>
              </a:spcAft>
            </a:pPr>
            <a:r>
              <a:rPr lang="en-US" altLang="fr-FR" sz="3600" kern="0" dirty="0">
                <a:cs typeface="Arial" panose="020B0604020202020204" pitchFamily="34" charset="0"/>
              </a:rPr>
              <a:t>Who benefits from it?</a:t>
            </a:r>
          </a:p>
          <a:p>
            <a:pPr>
              <a:spcAft>
                <a:spcPts val="1200"/>
              </a:spcAft>
            </a:pPr>
            <a:endParaRPr lang="en-US" altLang="fr-FR" sz="3600" kern="0" dirty="0" smtClean="0">
              <a:latin typeface="Arial" panose="020B0604020202020204" pitchFamily="34" charset="0"/>
              <a:cs typeface="Arial" panose="020B0604020202020204" pitchFamily="34" charset="0"/>
            </a:endParaRPr>
          </a:p>
          <a:p>
            <a:pPr>
              <a:spcAft>
                <a:spcPts val="1200"/>
              </a:spcAft>
            </a:pPr>
            <a:r>
              <a:rPr lang="en-US" altLang="fr-FR" sz="2400" kern="0" dirty="0" smtClean="0">
                <a:latin typeface="Arial" panose="020B0604020202020204" pitchFamily="34" charset="0"/>
                <a:cs typeface="Arial" panose="020B0604020202020204" pitchFamily="34" charset="0"/>
              </a:rPr>
              <a:t>1. Learners </a:t>
            </a:r>
            <a:r>
              <a:rPr lang="en-US" altLang="fr-FR" sz="2400" kern="0" dirty="0">
                <a:latin typeface="Arial" panose="020B0604020202020204" pitchFamily="34" charset="0"/>
                <a:cs typeface="Arial" panose="020B0604020202020204" pitchFamily="34" charset="0"/>
              </a:rPr>
              <a:t>and Teachers:</a:t>
            </a:r>
          </a:p>
          <a:p>
            <a:pPr marL="457200" indent="-457200">
              <a:buFont typeface="Wingdings" panose="05000000000000000000" pitchFamily="2" charset="2"/>
              <a:buChar char="§"/>
            </a:pPr>
            <a:r>
              <a:rPr lang="en-US" altLang="fr-FR" sz="2600" kern="0" dirty="0">
                <a:solidFill>
                  <a:srgbClr val="343B4E"/>
                </a:solidFill>
                <a:latin typeface="Arial" panose="020B0604020202020204" pitchFamily="34" charset="0"/>
                <a:cs typeface="Arial" panose="020B0604020202020204" pitchFamily="34" charset="0"/>
              </a:rPr>
              <a:t>	</a:t>
            </a:r>
            <a:r>
              <a:rPr lang="en-US" altLang="fr-FR" sz="2400" kern="0" dirty="0">
                <a:latin typeface="Arial" panose="020B0604020202020204" pitchFamily="34" charset="0"/>
                <a:cs typeface="Arial" panose="020B0604020202020204" pitchFamily="34" charset="0"/>
              </a:rPr>
              <a:t>Allows for creative work/empowers </a:t>
            </a:r>
            <a:r>
              <a:rPr lang="en-US" altLang="fr-FR" sz="2400" kern="0" dirty="0" smtClean="0">
                <a:latin typeface="Arial" panose="020B0604020202020204" pitchFamily="34" charset="0"/>
                <a:cs typeface="Arial" panose="020B0604020202020204" pitchFamily="34" charset="0"/>
              </a:rPr>
              <a:t>instruction</a:t>
            </a:r>
            <a:endParaRPr lang="en-US" altLang="fr-FR" sz="2400" kern="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altLang="fr-FR" sz="2400" kern="0" dirty="0">
                <a:latin typeface="Arial" panose="020B0604020202020204" pitchFamily="34" charset="0"/>
                <a:cs typeface="Arial" panose="020B0604020202020204" pitchFamily="34" charset="0"/>
              </a:rPr>
              <a:t>	Saves time for more challenging topics</a:t>
            </a:r>
          </a:p>
          <a:p>
            <a:pPr marL="457200" indent="-457200">
              <a:buFont typeface="Wingdings" panose="05000000000000000000" pitchFamily="2" charset="2"/>
              <a:buChar char="§"/>
            </a:pPr>
            <a:r>
              <a:rPr lang="en-US" altLang="fr-FR" sz="2400" kern="0" dirty="0">
                <a:latin typeface="Arial" panose="020B0604020202020204" pitchFamily="34" charset="0"/>
                <a:cs typeface="Arial" panose="020B0604020202020204" pitchFamily="34" charset="0"/>
              </a:rPr>
              <a:t>	Replaces ineffective learning activities</a:t>
            </a:r>
          </a:p>
          <a:p>
            <a:pPr marL="457200" indent="-457200">
              <a:buFont typeface="Wingdings" panose="05000000000000000000" pitchFamily="2" charset="2"/>
              <a:buChar char="§"/>
            </a:pPr>
            <a:r>
              <a:rPr lang="en-US" altLang="fr-FR" sz="2400" kern="0" dirty="0">
                <a:latin typeface="Arial" panose="020B0604020202020204" pitchFamily="34" charset="0"/>
                <a:cs typeface="Arial" panose="020B0604020202020204" pitchFamily="34" charset="0"/>
              </a:rPr>
              <a:t>	Facilitates and develop a community of 	learners </a:t>
            </a:r>
            <a:r>
              <a:rPr lang="en-US" altLang="fr-FR" sz="2400" kern="0" dirty="0" smtClean="0">
                <a:latin typeface="Arial" panose="020B0604020202020204" pitchFamily="34" charset="0"/>
                <a:cs typeface="Arial" panose="020B0604020202020204" pitchFamily="34" charset="0"/>
              </a:rPr>
              <a:t>through </a:t>
            </a:r>
            <a:r>
              <a:rPr lang="en-US" altLang="fr-FR" sz="2400" kern="0" dirty="0">
                <a:latin typeface="Arial" panose="020B0604020202020204" pitchFamily="34" charset="0"/>
                <a:cs typeface="Arial" panose="020B0604020202020204" pitchFamily="34" charset="0"/>
              </a:rPr>
              <a:t>online ice-breaker 	activities</a:t>
            </a:r>
          </a:p>
          <a:p>
            <a:pPr marL="457200" indent="-457200">
              <a:buFont typeface="Wingdings" panose="05000000000000000000" pitchFamily="2" charset="2"/>
              <a:buChar char="§"/>
            </a:pPr>
            <a:r>
              <a:rPr lang="en-US" altLang="fr-FR" sz="2400" kern="0" dirty="0">
                <a:latin typeface="Arial" panose="020B0604020202020204" pitchFamily="34" charset="0"/>
                <a:cs typeface="Arial" panose="020B0604020202020204" pitchFamily="34" charset="0"/>
              </a:rPr>
              <a:t>	Increases student </a:t>
            </a:r>
            <a:r>
              <a:rPr lang="en-US" altLang="fr-FR" sz="2400" kern="0" dirty="0" smtClean="0">
                <a:latin typeface="Arial" panose="020B0604020202020204" pitchFamily="34" charset="0"/>
                <a:cs typeface="Arial" panose="020B0604020202020204" pitchFamily="34" charset="0"/>
              </a:rPr>
              <a:t>contact</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8442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901</TotalTime>
  <Words>427</Words>
  <Application>Microsoft Office PowerPoint</Application>
  <PresentationFormat>Breedbeeld</PresentationFormat>
  <Paragraphs>101</Paragraphs>
  <Slides>20</Slides>
  <Notes>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Calibri</vt:lpstr>
      <vt:lpstr>Wingdings</vt:lpstr>
      <vt:lpstr>Thème Office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igs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jutigny marie</dc:creator>
  <cp:lastModifiedBy>Frank den Hartog</cp:lastModifiedBy>
  <cp:revision>78</cp:revision>
  <cp:lastPrinted>2016-11-30T15:38:07Z</cp:lastPrinted>
  <dcterms:created xsi:type="dcterms:W3CDTF">2012-03-26T14:09:54Z</dcterms:created>
  <dcterms:modified xsi:type="dcterms:W3CDTF">2016-11-30T15:46:25Z</dcterms:modified>
</cp:coreProperties>
</file>