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89" r:id="rId11"/>
    <p:sldId id="265" r:id="rId12"/>
    <p:sldId id="266" r:id="rId13"/>
    <p:sldId id="267" r:id="rId14"/>
    <p:sldId id="268" r:id="rId15"/>
    <p:sldId id="269" r:id="rId16"/>
    <p:sldId id="270" r:id="rId17"/>
    <p:sldId id="290" r:id="rId18"/>
    <p:sldId id="279" r:id="rId19"/>
    <p:sldId id="280" r:id="rId20"/>
    <p:sldId id="282" r:id="rId21"/>
    <p:sldId id="284" r:id="rId22"/>
    <p:sldId id="281" r:id="rId23"/>
    <p:sldId id="283" r:id="rId24"/>
    <p:sldId id="286" r:id="rId25"/>
    <p:sldId id="291" r:id="rId26"/>
    <p:sldId id="292" r:id="rId27"/>
    <p:sldId id="293" r:id="rId28"/>
    <p:sldId id="288" r:id="rId29"/>
    <p:sldId id="271" r:id="rId30"/>
    <p:sldId id="272" r:id="rId31"/>
    <p:sldId id="273" r:id="rId32"/>
    <p:sldId id="274" r:id="rId33"/>
    <p:sldId id="275" r:id="rId34"/>
    <p:sldId id="276" r:id="rId35"/>
    <p:sldId id="277" r:id="rId36"/>
    <p:sldId id="296" r:id="rId37"/>
    <p:sldId id="297" r:id="rId38"/>
    <p:sldId id="298" r:id="rId39"/>
    <p:sldId id="299" r:id="rId40"/>
    <p:sldId id="300" r:id="rId41"/>
    <p:sldId id="301" r:id="rId42"/>
    <p:sldId id="302" r:id="rId43"/>
    <p:sldId id="303" r:id="rId44"/>
    <p:sldId id="312" r:id="rId45"/>
    <p:sldId id="313" r:id="rId46"/>
    <p:sldId id="314" r:id="rId47"/>
    <p:sldId id="315" r:id="rId48"/>
    <p:sldId id="316" r:id="rId49"/>
    <p:sldId id="317" r:id="rId50"/>
    <p:sldId id="318" r:id="rId51"/>
    <p:sldId id="308" r:id="rId52"/>
    <p:sldId id="309" r:id="rId53"/>
    <p:sldId id="305" r:id="rId54"/>
    <p:sldId id="306" r:id="rId55"/>
    <p:sldId id="307" r:id="rId56"/>
    <p:sldId id="310" r:id="rId57"/>
    <p:sldId id="311"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40" y="-96"/>
      </p:cViewPr>
      <p:guideLst>
        <p:guide orient="horz" pos="2160"/>
        <p:guide pos="2880"/>
      </p:guideLst>
    </p:cSldViewPr>
  </p:slideViewPr>
  <p:notesTextViewPr>
    <p:cViewPr>
      <p:scale>
        <a:sx n="1" d="1"/>
        <a:sy n="1" d="1"/>
      </p:scale>
      <p:origin x="0" y="0"/>
    </p:cViewPr>
  </p:notesTextViewPr>
  <p:sorterViewPr>
    <p:cViewPr>
      <p:scale>
        <a:sx n="110" d="100"/>
        <a:sy n="110" d="100"/>
      </p:scale>
      <p:origin x="0" y="140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FFB6F5-BF03-49C4-8643-80BD470396E1}" type="datetimeFigureOut">
              <a:rPr lang="en-GB" smtClean="0"/>
              <a:t>01/12/2016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9BA471-886C-49B4-B606-4B112798C1B7}"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FFB6F5-BF03-49C4-8643-80BD470396E1}" type="datetimeFigureOut">
              <a:rPr lang="en-GB" smtClean="0"/>
              <a:t>01/12/2016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9BA471-886C-49B4-B606-4B112798C1B7}"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6FFB6F5-BF03-49C4-8643-80BD470396E1}" type="datetimeFigureOut">
              <a:rPr lang="en-GB" smtClean="0"/>
              <a:t>01/12/2016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9BA471-886C-49B4-B606-4B112798C1B7}" type="slidenum">
              <a:rPr lang="en-GB" smtClean="0"/>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FFB6F5-BF03-49C4-8643-80BD470396E1}" type="datetimeFigureOut">
              <a:rPr lang="en-GB" smtClean="0"/>
              <a:t>01/12/2016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9BA471-886C-49B4-B606-4B112798C1B7}" type="slidenum">
              <a:rPr lang="en-GB" smtClean="0"/>
              <a:t>‹#›</a:t>
            </a:fld>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FFB6F5-BF03-49C4-8643-80BD470396E1}" type="datetimeFigureOut">
              <a:rPr lang="en-GB" smtClean="0"/>
              <a:t>01/12/2016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9BA471-886C-49B4-B606-4B112798C1B7}"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6FFB6F5-BF03-49C4-8643-80BD470396E1}" type="datetimeFigureOut">
              <a:rPr lang="en-GB" smtClean="0"/>
              <a:t>01/12/2016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9BA471-886C-49B4-B606-4B112798C1B7}"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FFB6F5-BF03-49C4-8643-80BD470396E1}" type="datetimeFigureOut">
              <a:rPr lang="en-GB" smtClean="0"/>
              <a:t>01/12/2016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19BA471-886C-49B4-B606-4B112798C1B7}"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FFB6F5-BF03-49C4-8643-80BD470396E1}" type="datetimeFigureOut">
              <a:rPr lang="en-GB" smtClean="0"/>
              <a:t>01/12/2016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19BA471-886C-49B4-B606-4B112798C1B7}"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36FFB6F5-BF03-49C4-8643-80BD470396E1}" type="datetimeFigureOut">
              <a:rPr lang="en-GB" smtClean="0"/>
              <a:t>01/12/2016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19BA471-886C-49B4-B606-4B112798C1B7}"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6FFB6F5-BF03-49C4-8643-80BD470396E1}" type="datetimeFigureOut">
              <a:rPr lang="en-GB" smtClean="0"/>
              <a:t>01/12/2016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9BA471-886C-49B4-B606-4B112798C1B7}" type="slidenum">
              <a:rPr lang="en-GB" smtClean="0"/>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FFB6F5-BF03-49C4-8643-80BD470396E1}" type="datetimeFigureOut">
              <a:rPr lang="en-GB" smtClean="0"/>
              <a:t>01/12/2016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9BA471-886C-49B4-B606-4B112798C1B7}" type="slidenum">
              <a:rPr lang="en-GB" smtClean="0"/>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36FFB6F5-BF03-49C4-8643-80BD470396E1}" type="datetimeFigureOut">
              <a:rPr lang="en-GB" smtClean="0"/>
              <a:t>01/12/2016</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A19BA471-886C-49B4-B606-4B112798C1B7}" type="slidenum">
              <a:rPr lang="en-GB" smtClean="0"/>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hbr.org/1979/03/how-competitive-forces-shape-strategy"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killspanorama.cedefop.europa.eu/en/content/our-mission"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THRIVE!</a:t>
            </a:r>
            <a:br>
              <a:rPr lang="en-GB" dirty="0" smtClean="0"/>
            </a:br>
            <a:r>
              <a:rPr lang="en-GB" dirty="0" smtClean="0"/>
              <a:t>Existing company profiles</a:t>
            </a:r>
            <a:r>
              <a:rPr lang="en-GB" dirty="0"/>
              <a:t/>
            </a:r>
            <a:br>
              <a:rPr lang="en-GB" dirty="0"/>
            </a:br>
            <a:r>
              <a:rPr lang="en-GB" dirty="0" smtClean="0"/>
              <a:t>Job profiles</a:t>
            </a:r>
            <a:endParaRPr lang="en-GB" dirty="0"/>
          </a:p>
        </p:txBody>
      </p:sp>
      <p:sp>
        <p:nvSpPr>
          <p:cNvPr id="3" name="Subtitle 2"/>
          <p:cNvSpPr>
            <a:spLocks noGrp="1"/>
          </p:cNvSpPr>
          <p:nvPr>
            <p:ph type="subTitle" idx="1"/>
          </p:nvPr>
        </p:nvSpPr>
        <p:spPr/>
        <p:txBody>
          <a:bodyPr/>
          <a:lstStyle/>
          <a:p>
            <a:r>
              <a:rPr lang="en-GB" dirty="0" smtClean="0"/>
              <a:t>Mike Hopkins</a:t>
            </a:r>
          </a:p>
          <a:p>
            <a:r>
              <a:rPr lang="en-GB" dirty="0" smtClean="0"/>
              <a:t>1/2 December 2016</a:t>
            </a:r>
            <a:endParaRPr lang="en-GB" dirty="0"/>
          </a:p>
        </p:txBody>
      </p:sp>
    </p:spTree>
    <p:extLst>
      <p:ext uri="{BB962C8B-B14F-4D97-AF65-F5344CB8AC3E}">
        <p14:creationId xmlns:p14="http://schemas.microsoft.com/office/powerpoint/2010/main" val="10670156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We will now look at the actions of a successful  company (its profile?) in relation to the five forces</a:t>
            </a:r>
          </a:p>
          <a:p>
            <a:endParaRPr lang="en-GB" dirty="0"/>
          </a:p>
          <a:p>
            <a:r>
              <a:rPr lang="en-GB" dirty="0" smtClean="0"/>
              <a:t>These may be termed the actions of an entrepreneur and lead to their attributes (though some are pure actions from which attributes will have to be extrapolated)</a:t>
            </a:r>
            <a:endParaRPr lang="en-GB" dirty="0"/>
          </a:p>
        </p:txBody>
      </p:sp>
      <p:sp>
        <p:nvSpPr>
          <p:cNvPr id="3" name="Title 2"/>
          <p:cNvSpPr>
            <a:spLocks noGrp="1"/>
          </p:cNvSpPr>
          <p:nvPr>
            <p:ph type="title"/>
          </p:nvPr>
        </p:nvSpPr>
        <p:spPr/>
        <p:txBody>
          <a:bodyPr>
            <a:normAutofit fontScale="90000"/>
          </a:bodyPr>
          <a:lstStyle/>
          <a:p>
            <a:r>
              <a:rPr lang="en-GB" dirty="0" smtClean="0"/>
              <a:t/>
            </a:r>
            <a:br>
              <a:rPr lang="en-GB" dirty="0" smtClean="0"/>
            </a:br>
            <a:r>
              <a:rPr lang="en-GB" dirty="0" smtClean="0"/>
              <a:t>The actions</a:t>
            </a:r>
            <a:endParaRPr lang="en-GB" dirty="0"/>
          </a:p>
        </p:txBody>
      </p:sp>
    </p:spTree>
    <p:extLst>
      <p:ext uri="{BB962C8B-B14F-4D97-AF65-F5344CB8AC3E}">
        <p14:creationId xmlns:p14="http://schemas.microsoft.com/office/powerpoint/2010/main" val="3756153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GB" dirty="0"/>
              <a:t>Actions</a:t>
            </a:r>
          </a:p>
          <a:p>
            <a:pPr lvl="2"/>
            <a:r>
              <a:rPr lang="en-GB" dirty="0"/>
              <a:t>Customer database will have been analysed for current and future </a:t>
            </a:r>
            <a:r>
              <a:rPr lang="en-GB" dirty="0" smtClean="0"/>
              <a:t>profitability – lose unprofitable customers</a:t>
            </a:r>
            <a:endParaRPr lang="en-GB" dirty="0"/>
          </a:p>
          <a:p>
            <a:pPr lvl="2"/>
            <a:r>
              <a:rPr lang="en-GB" dirty="0"/>
              <a:t>Regular technology “sweeps” will be carried out with current and leading </a:t>
            </a:r>
            <a:r>
              <a:rPr lang="en-GB" dirty="0" smtClean="0"/>
              <a:t>suppliers – what are HP/Canon doing?</a:t>
            </a:r>
            <a:endParaRPr lang="en-GB" dirty="0"/>
          </a:p>
          <a:p>
            <a:pPr lvl="2"/>
            <a:r>
              <a:rPr lang="en-GB" dirty="0"/>
              <a:t>Customer service functions are highly valued in the </a:t>
            </a:r>
            <a:r>
              <a:rPr lang="en-GB" dirty="0" smtClean="0"/>
              <a:t>company – not “lip service”</a:t>
            </a:r>
            <a:endParaRPr lang="en-GB" dirty="0"/>
          </a:p>
          <a:p>
            <a:pPr lvl="2"/>
            <a:r>
              <a:rPr lang="en-GB" dirty="0"/>
              <a:t>There will be a thorough knowledge of leading competitors, their financial performance and </a:t>
            </a:r>
            <a:r>
              <a:rPr lang="en-GB" dirty="0" smtClean="0"/>
              <a:t>strategy – and accountability for finding the information</a:t>
            </a:r>
            <a:endParaRPr lang="en-GB" dirty="0"/>
          </a:p>
          <a:p>
            <a:endParaRPr lang="en-GB" dirty="0"/>
          </a:p>
        </p:txBody>
      </p:sp>
      <p:sp>
        <p:nvSpPr>
          <p:cNvPr id="2" name="Title 1"/>
          <p:cNvSpPr>
            <a:spLocks noGrp="1"/>
          </p:cNvSpPr>
          <p:nvPr>
            <p:ph type="title"/>
          </p:nvPr>
        </p:nvSpPr>
        <p:spPr>
          <a:xfrm>
            <a:off x="457200" y="533400"/>
            <a:ext cx="8229600" cy="1676400"/>
          </a:xfrm>
        </p:spPr>
        <p:txBody>
          <a:bodyPr>
            <a:normAutofit fontScale="90000"/>
          </a:bodyPr>
          <a:lstStyle/>
          <a:p>
            <a:pPr lvl="0"/>
            <a:r>
              <a:rPr lang="en-GB" dirty="0"/>
              <a:t>Existing competitive rivalry between suppliers </a:t>
            </a:r>
            <a:br>
              <a:rPr lang="en-GB" dirty="0"/>
            </a:br>
            <a:endParaRPr lang="en-GB" dirty="0"/>
          </a:p>
        </p:txBody>
      </p:sp>
    </p:spTree>
    <p:extLst>
      <p:ext uri="{BB962C8B-B14F-4D97-AF65-F5344CB8AC3E}">
        <p14:creationId xmlns:p14="http://schemas.microsoft.com/office/powerpoint/2010/main" val="3529895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GB" dirty="0" smtClean="0"/>
              <a:t>Actions</a:t>
            </a:r>
          </a:p>
          <a:p>
            <a:pPr lvl="2"/>
            <a:r>
              <a:rPr lang="en-GB" dirty="0" smtClean="0"/>
              <a:t>The </a:t>
            </a:r>
            <a:r>
              <a:rPr lang="en-GB" dirty="0"/>
              <a:t>company will have a “brand presence” in the </a:t>
            </a:r>
            <a:r>
              <a:rPr lang="en-GB" dirty="0" smtClean="0"/>
              <a:t>marketplace – think of a well known printer?</a:t>
            </a:r>
            <a:endParaRPr lang="en-GB" dirty="0"/>
          </a:p>
          <a:p>
            <a:pPr lvl="2"/>
            <a:r>
              <a:rPr lang="en-GB" dirty="0"/>
              <a:t>As above, regular contacts will be made with technology </a:t>
            </a:r>
            <a:r>
              <a:rPr lang="en-GB" dirty="0" smtClean="0"/>
              <a:t>providers – go to open days!</a:t>
            </a:r>
            <a:endParaRPr lang="en-GB" dirty="0"/>
          </a:p>
          <a:p>
            <a:pPr lvl="2"/>
            <a:r>
              <a:rPr lang="en-GB" dirty="0"/>
              <a:t>The company will be an enthusiastic networker (by attending exhibitions/conferences/informal events) by all levels especially at a senior </a:t>
            </a:r>
            <a:r>
              <a:rPr lang="en-GB" dirty="0" smtClean="0"/>
              <a:t>level – </a:t>
            </a:r>
            <a:r>
              <a:rPr lang="en-GB" dirty="0" err="1" smtClean="0"/>
              <a:t>eg</a:t>
            </a:r>
            <a:r>
              <a:rPr lang="en-GB" dirty="0" smtClean="0"/>
              <a:t> DRUPA</a:t>
            </a:r>
            <a:endParaRPr lang="en-GB" dirty="0"/>
          </a:p>
          <a:p>
            <a:pPr lvl="2"/>
            <a:r>
              <a:rPr lang="en-GB" dirty="0"/>
              <a:t>The company will the master of technology for the benefit of </a:t>
            </a:r>
            <a:r>
              <a:rPr lang="en-GB" dirty="0" smtClean="0"/>
              <a:t>customers – not for the sake of a new Indigo</a:t>
            </a:r>
            <a:endParaRPr lang="en-GB" dirty="0"/>
          </a:p>
          <a:p>
            <a:pPr lvl="2"/>
            <a:r>
              <a:rPr lang="en-GB" dirty="0"/>
              <a:t>The company will be a “talent hunter” and </a:t>
            </a:r>
            <a:r>
              <a:rPr lang="en-GB" dirty="0" smtClean="0"/>
              <a:t>developer – university links</a:t>
            </a:r>
            <a:endParaRPr lang="en-GB" dirty="0"/>
          </a:p>
        </p:txBody>
      </p:sp>
      <p:sp>
        <p:nvSpPr>
          <p:cNvPr id="2" name="Title 1"/>
          <p:cNvSpPr>
            <a:spLocks noGrp="1"/>
          </p:cNvSpPr>
          <p:nvPr>
            <p:ph type="title"/>
          </p:nvPr>
        </p:nvSpPr>
        <p:spPr/>
        <p:txBody>
          <a:bodyPr>
            <a:normAutofit fontScale="90000"/>
          </a:bodyPr>
          <a:lstStyle/>
          <a:p>
            <a:pPr lvl="0"/>
            <a:r>
              <a:rPr lang="en-GB" dirty="0"/>
              <a:t>Threat of new market entrants</a:t>
            </a:r>
            <a:br>
              <a:rPr lang="en-GB" dirty="0"/>
            </a:br>
            <a:endParaRPr lang="en-GB" dirty="0"/>
          </a:p>
        </p:txBody>
      </p:sp>
    </p:spTree>
    <p:extLst>
      <p:ext uri="{BB962C8B-B14F-4D97-AF65-F5344CB8AC3E}">
        <p14:creationId xmlns:p14="http://schemas.microsoft.com/office/powerpoint/2010/main" val="2467397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Actions</a:t>
            </a:r>
          </a:p>
          <a:p>
            <a:pPr lvl="2"/>
            <a:endParaRPr lang="en-GB" dirty="0" smtClean="0"/>
          </a:p>
          <a:p>
            <a:pPr lvl="2"/>
            <a:r>
              <a:rPr lang="en-GB" dirty="0" smtClean="0"/>
              <a:t>The </a:t>
            </a:r>
            <a:r>
              <a:rPr lang="en-GB" dirty="0"/>
              <a:t>company will have </a:t>
            </a:r>
            <a:r>
              <a:rPr lang="en-GB" dirty="0" smtClean="0"/>
              <a:t>multi-level </a:t>
            </a:r>
            <a:r>
              <a:rPr lang="en-GB" dirty="0"/>
              <a:t>relationships with customers, not just a </a:t>
            </a:r>
            <a:r>
              <a:rPr lang="en-GB" dirty="0" smtClean="0"/>
              <a:t>buyer</a:t>
            </a:r>
          </a:p>
          <a:p>
            <a:pPr marL="914400" lvl="2" indent="0">
              <a:buNone/>
            </a:pPr>
            <a:endParaRPr lang="en-GB" dirty="0"/>
          </a:p>
          <a:p>
            <a:pPr lvl="2"/>
            <a:r>
              <a:rPr lang="en-GB" dirty="0"/>
              <a:t>The company will discuss innovation with the customer and demonstrate value by ROI </a:t>
            </a:r>
            <a:r>
              <a:rPr lang="en-GB" dirty="0" smtClean="0"/>
              <a:t>statements – how many traditional print sales people can do this?</a:t>
            </a:r>
            <a:endParaRPr lang="en-GB" dirty="0"/>
          </a:p>
          <a:p>
            <a:endParaRPr lang="en-GB" dirty="0"/>
          </a:p>
        </p:txBody>
      </p:sp>
      <p:sp>
        <p:nvSpPr>
          <p:cNvPr id="2" name="Title 1"/>
          <p:cNvSpPr>
            <a:spLocks noGrp="1"/>
          </p:cNvSpPr>
          <p:nvPr>
            <p:ph type="title"/>
          </p:nvPr>
        </p:nvSpPr>
        <p:spPr/>
        <p:txBody>
          <a:bodyPr/>
          <a:lstStyle/>
          <a:p>
            <a:r>
              <a:rPr lang="en-GB" dirty="0" smtClean="0"/>
              <a:t>Bargaining power of buyers</a:t>
            </a:r>
            <a:endParaRPr lang="en-GB" dirty="0"/>
          </a:p>
        </p:txBody>
      </p:sp>
    </p:spTree>
    <p:extLst>
      <p:ext uri="{BB962C8B-B14F-4D97-AF65-F5344CB8AC3E}">
        <p14:creationId xmlns:p14="http://schemas.microsoft.com/office/powerpoint/2010/main" val="38013949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Actions</a:t>
            </a:r>
            <a:endParaRPr lang="en-GB" dirty="0"/>
          </a:p>
          <a:p>
            <a:pPr lvl="2"/>
            <a:endParaRPr lang="en-GB" dirty="0" smtClean="0"/>
          </a:p>
          <a:p>
            <a:pPr lvl="2"/>
            <a:r>
              <a:rPr lang="en-GB" dirty="0" smtClean="0"/>
              <a:t>Suppliers </a:t>
            </a:r>
            <a:r>
              <a:rPr lang="en-GB" dirty="0"/>
              <a:t>will be regarded as company departments (or at least partners) and treated as </a:t>
            </a:r>
            <a:r>
              <a:rPr lang="en-GB" dirty="0" smtClean="0"/>
              <a:t>such – not the enemy</a:t>
            </a:r>
            <a:endParaRPr lang="en-GB" dirty="0"/>
          </a:p>
          <a:p>
            <a:pPr lvl="2"/>
            <a:endParaRPr lang="en-GB" dirty="0" smtClean="0"/>
          </a:p>
          <a:p>
            <a:pPr lvl="2"/>
            <a:r>
              <a:rPr lang="en-GB" dirty="0" smtClean="0"/>
              <a:t> </a:t>
            </a:r>
            <a:r>
              <a:rPr lang="en-GB" dirty="0"/>
              <a:t>Relationships will be strong at all levels</a:t>
            </a:r>
          </a:p>
          <a:p>
            <a:endParaRPr lang="en-GB" dirty="0"/>
          </a:p>
        </p:txBody>
      </p:sp>
      <p:sp>
        <p:nvSpPr>
          <p:cNvPr id="2" name="Title 1"/>
          <p:cNvSpPr>
            <a:spLocks noGrp="1"/>
          </p:cNvSpPr>
          <p:nvPr>
            <p:ph type="title"/>
          </p:nvPr>
        </p:nvSpPr>
        <p:spPr/>
        <p:txBody>
          <a:bodyPr>
            <a:normAutofit fontScale="90000"/>
          </a:bodyPr>
          <a:lstStyle/>
          <a:p>
            <a:pPr lvl="0"/>
            <a:r>
              <a:rPr lang="en-GB" dirty="0" smtClean="0"/>
              <a:t>Power of suppliers</a:t>
            </a:r>
            <a:br>
              <a:rPr lang="en-GB" dirty="0" smtClean="0"/>
            </a:br>
            <a:endParaRPr lang="en-GB" dirty="0"/>
          </a:p>
        </p:txBody>
      </p:sp>
    </p:spTree>
    <p:extLst>
      <p:ext uri="{BB962C8B-B14F-4D97-AF65-F5344CB8AC3E}">
        <p14:creationId xmlns:p14="http://schemas.microsoft.com/office/powerpoint/2010/main" val="620331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Actions</a:t>
            </a:r>
            <a:endParaRPr lang="en-GB" dirty="0"/>
          </a:p>
          <a:p>
            <a:pPr lvl="2"/>
            <a:endParaRPr lang="en-GB" dirty="0" smtClean="0"/>
          </a:p>
          <a:p>
            <a:pPr lvl="2"/>
            <a:r>
              <a:rPr lang="en-GB" dirty="0" smtClean="0"/>
              <a:t>Links </a:t>
            </a:r>
            <a:r>
              <a:rPr lang="en-GB" dirty="0"/>
              <a:t>to the outside world will constantly scan the market </a:t>
            </a:r>
            <a:r>
              <a:rPr lang="en-GB" dirty="0" smtClean="0"/>
              <a:t>and competitors and </a:t>
            </a:r>
            <a:r>
              <a:rPr lang="en-GB" dirty="0"/>
              <a:t>report regularly to the CEO </a:t>
            </a:r>
            <a:r>
              <a:rPr lang="en-GB" dirty="0" smtClean="0"/>
              <a:t>– accountability?</a:t>
            </a:r>
            <a:endParaRPr lang="en-GB" dirty="0"/>
          </a:p>
          <a:p>
            <a:pPr lvl="2"/>
            <a:r>
              <a:rPr lang="en-GB" dirty="0" smtClean="0"/>
              <a:t>Similarly technology sweeps will be carried out through existing and potential suppliers</a:t>
            </a:r>
          </a:p>
          <a:p>
            <a:pPr lvl="2"/>
            <a:r>
              <a:rPr lang="en-GB" dirty="0" smtClean="0"/>
              <a:t>Employees </a:t>
            </a:r>
            <a:r>
              <a:rPr lang="en-GB" dirty="0"/>
              <a:t>PDPs will contain an obligation to keep up to date with emerging technology (with a corresponding budget</a:t>
            </a:r>
            <a:r>
              <a:rPr lang="en-GB" dirty="0" smtClean="0"/>
              <a:t>) – and supported by the company</a:t>
            </a:r>
            <a:endParaRPr lang="en-GB" dirty="0"/>
          </a:p>
          <a:p>
            <a:endParaRPr lang="en-GB" dirty="0"/>
          </a:p>
        </p:txBody>
      </p:sp>
      <p:sp>
        <p:nvSpPr>
          <p:cNvPr id="2" name="Title 1"/>
          <p:cNvSpPr>
            <a:spLocks noGrp="1"/>
          </p:cNvSpPr>
          <p:nvPr>
            <p:ph type="title"/>
          </p:nvPr>
        </p:nvSpPr>
        <p:spPr/>
        <p:txBody>
          <a:bodyPr>
            <a:normAutofit fontScale="90000"/>
          </a:bodyPr>
          <a:lstStyle/>
          <a:p>
            <a:pPr lvl="0"/>
            <a:r>
              <a:rPr lang="en-GB" dirty="0" smtClean="0"/>
              <a:t>Threat of substitute products (including technology change)</a:t>
            </a:r>
            <a:br>
              <a:rPr lang="en-GB" dirty="0" smtClean="0"/>
            </a:br>
            <a:endParaRPr lang="en-GB" dirty="0"/>
          </a:p>
        </p:txBody>
      </p:sp>
    </p:spTree>
    <p:extLst>
      <p:ext uri="{BB962C8B-B14F-4D97-AF65-F5344CB8AC3E}">
        <p14:creationId xmlns:p14="http://schemas.microsoft.com/office/powerpoint/2010/main" val="19492643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A typical “Leader” (“entrepreneur”) company will:</a:t>
            </a:r>
          </a:p>
          <a:p>
            <a:pPr lvl="1"/>
            <a:r>
              <a:rPr lang="en-GB" dirty="0" smtClean="0"/>
              <a:t>Be well lead with short term objectives and a long term vision – what new markets are profitable DM, VDP?</a:t>
            </a:r>
          </a:p>
          <a:p>
            <a:pPr lvl="1"/>
            <a:r>
              <a:rPr lang="en-GB" dirty="0" smtClean="0"/>
              <a:t>Be networked in the market and with technology providers</a:t>
            </a:r>
          </a:p>
          <a:p>
            <a:pPr lvl="1"/>
            <a:r>
              <a:rPr lang="en-GB" dirty="0" smtClean="0"/>
              <a:t>Know the profitability and anticipate its customers needs by great customer service – what market are you in : same as my customer</a:t>
            </a:r>
          </a:p>
          <a:p>
            <a:pPr lvl="1"/>
            <a:r>
              <a:rPr lang="en-GB" dirty="0" smtClean="0"/>
              <a:t>Be a talent rich and developer company</a:t>
            </a:r>
          </a:p>
          <a:p>
            <a:pPr lvl="1"/>
            <a:endParaRPr lang="en-GB" dirty="0" smtClean="0"/>
          </a:p>
          <a:p>
            <a:pPr lvl="1"/>
            <a:endParaRPr lang="en-GB" dirty="0"/>
          </a:p>
        </p:txBody>
      </p:sp>
      <p:sp>
        <p:nvSpPr>
          <p:cNvPr id="2" name="Title 1"/>
          <p:cNvSpPr>
            <a:spLocks noGrp="1"/>
          </p:cNvSpPr>
          <p:nvPr>
            <p:ph type="title"/>
          </p:nvPr>
        </p:nvSpPr>
        <p:spPr/>
        <p:txBody>
          <a:bodyPr/>
          <a:lstStyle/>
          <a:p>
            <a:r>
              <a:rPr lang="en-GB" dirty="0" smtClean="0"/>
              <a:t>In conclusion (and summary)</a:t>
            </a:r>
            <a:endParaRPr lang="en-GB" dirty="0"/>
          </a:p>
        </p:txBody>
      </p:sp>
    </p:spTree>
    <p:extLst>
      <p:ext uri="{BB962C8B-B14F-4D97-AF65-F5344CB8AC3E}">
        <p14:creationId xmlns:p14="http://schemas.microsoft.com/office/powerpoint/2010/main" val="3971836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The following are real job profiles</a:t>
            </a:r>
          </a:p>
          <a:p>
            <a:r>
              <a:rPr lang="en-GB" dirty="0" smtClean="0"/>
              <a:t>They show perhaps the difference between the traditional and the “new” sub sectors</a:t>
            </a:r>
          </a:p>
          <a:p>
            <a:r>
              <a:rPr lang="en-GB" dirty="0" smtClean="0"/>
              <a:t>We have extracted the attributes and not the duties/responsibilities</a:t>
            </a:r>
            <a:endParaRPr lang="en-GB" dirty="0"/>
          </a:p>
        </p:txBody>
      </p:sp>
      <p:sp>
        <p:nvSpPr>
          <p:cNvPr id="3" name="Title 2"/>
          <p:cNvSpPr>
            <a:spLocks noGrp="1"/>
          </p:cNvSpPr>
          <p:nvPr>
            <p:ph type="title"/>
          </p:nvPr>
        </p:nvSpPr>
        <p:spPr/>
        <p:txBody>
          <a:bodyPr>
            <a:normAutofit/>
          </a:bodyPr>
          <a:lstStyle/>
          <a:p>
            <a:r>
              <a:rPr lang="en-GB" dirty="0" smtClean="0"/>
              <a:t>Some job profiles of today </a:t>
            </a:r>
            <a:endParaRPr lang="en-GB" dirty="0"/>
          </a:p>
        </p:txBody>
      </p:sp>
    </p:spTree>
    <p:extLst>
      <p:ext uri="{BB962C8B-B14F-4D97-AF65-F5344CB8AC3E}">
        <p14:creationId xmlns:p14="http://schemas.microsoft.com/office/powerpoint/2010/main" val="2442919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Packaging - traditional</a:t>
            </a:r>
            <a:endParaRPr lang="en-GB" dirty="0"/>
          </a:p>
        </p:txBody>
      </p:sp>
      <p:sp>
        <p:nvSpPr>
          <p:cNvPr id="3" name="Rectangle 2"/>
          <p:cNvSpPr/>
          <p:nvPr/>
        </p:nvSpPr>
        <p:spPr>
          <a:xfrm>
            <a:off x="304800" y="1828801"/>
            <a:ext cx="8610600" cy="3693319"/>
          </a:xfrm>
          <a:prstGeom prst="rect">
            <a:avLst/>
          </a:prstGeom>
        </p:spPr>
        <p:txBody>
          <a:bodyPr wrap="square">
            <a:spAutoFit/>
          </a:bodyPr>
          <a:lstStyle/>
          <a:p>
            <a:endParaRPr lang="en-GB" b="1" dirty="0" smtClean="0"/>
          </a:p>
          <a:p>
            <a:endParaRPr lang="en-GB" b="1" dirty="0"/>
          </a:p>
          <a:p>
            <a:endParaRPr lang="en-GB" b="1" dirty="0" smtClean="0"/>
          </a:p>
          <a:p>
            <a:endParaRPr lang="en-GB" b="1" dirty="0"/>
          </a:p>
          <a:p>
            <a:r>
              <a:rPr lang="en-GB" b="1" dirty="0" smtClean="0"/>
              <a:t>Customer </a:t>
            </a:r>
            <a:r>
              <a:rPr lang="en-GB" b="1" dirty="0"/>
              <a:t>Services Executive | </a:t>
            </a:r>
            <a:r>
              <a:rPr lang="en-GB" b="1" dirty="0" smtClean="0"/>
              <a:t>Packaging</a:t>
            </a:r>
            <a:r>
              <a:rPr lang="en-GB" dirty="0"/>
              <a:t/>
            </a:r>
            <a:br>
              <a:rPr lang="en-GB" dirty="0"/>
            </a:br>
            <a:r>
              <a:rPr lang="en-GB" dirty="0"/>
              <a:t/>
            </a:r>
            <a:br>
              <a:rPr lang="en-GB" dirty="0"/>
            </a:br>
            <a:r>
              <a:rPr lang="en-GB" dirty="0"/>
              <a:t>Key attributes required:</a:t>
            </a:r>
          </a:p>
          <a:p>
            <a:pPr lvl="0"/>
            <a:r>
              <a:rPr lang="en-GB" dirty="0"/>
              <a:t>Proven client management skills</a:t>
            </a:r>
          </a:p>
          <a:p>
            <a:pPr lvl="0"/>
            <a:r>
              <a:rPr lang="en-GB" dirty="0"/>
              <a:t>Experience of working with corporate or blue chip organisations within a packaging environment is preferred</a:t>
            </a:r>
          </a:p>
          <a:p>
            <a:pPr lvl="0"/>
            <a:r>
              <a:rPr lang="en-GB" dirty="0">
                <a:effectLst>
                  <a:outerShdw blurRad="38100" dist="38100" dir="2700000" algn="tl">
                    <a:srgbClr val="000000">
                      <a:alpha val="43137"/>
                    </a:srgbClr>
                  </a:outerShdw>
                </a:effectLst>
              </a:rPr>
              <a:t>Strong communication skills both verbal and written</a:t>
            </a:r>
          </a:p>
          <a:p>
            <a:pPr lvl="0"/>
            <a:r>
              <a:rPr lang="en-GB" dirty="0">
                <a:effectLst>
                  <a:outerShdw blurRad="38100" dist="38100" dir="2700000" algn="tl">
                    <a:srgbClr val="000000">
                      <a:alpha val="43137"/>
                    </a:srgbClr>
                  </a:outerShdw>
                </a:effectLst>
              </a:rPr>
              <a:t>Ability to work in a lively environment which can at times be quite pressurised</a:t>
            </a:r>
          </a:p>
          <a:p>
            <a:pPr lvl="0"/>
            <a:r>
              <a:rPr lang="en-GB" dirty="0"/>
              <a:t>Knowledge of packaging, specifically labels, is preferred</a:t>
            </a:r>
          </a:p>
        </p:txBody>
      </p:sp>
    </p:spTree>
    <p:extLst>
      <p:ext uri="{BB962C8B-B14F-4D97-AF65-F5344CB8AC3E}">
        <p14:creationId xmlns:p14="http://schemas.microsoft.com/office/powerpoint/2010/main" val="3891883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Sales manager/director – traditional</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2133600"/>
            <a:ext cx="7620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8964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675466"/>
            <a:ext cx="7408333" cy="3801533"/>
          </a:xfrm>
        </p:spPr>
        <p:txBody>
          <a:bodyPr>
            <a:normAutofit fontScale="77500" lnSpcReduction="20000"/>
          </a:bodyPr>
          <a:lstStyle/>
          <a:p>
            <a:pPr lvl="0"/>
            <a:r>
              <a:rPr lang="en-GB" dirty="0"/>
              <a:t>In reality there isn’t a “typical” company due to  the diverse nature of the industry</a:t>
            </a:r>
          </a:p>
          <a:p>
            <a:pPr lvl="0"/>
            <a:r>
              <a:rPr lang="en-GB" dirty="0"/>
              <a:t>So what are the important sectors (</a:t>
            </a:r>
            <a:r>
              <a:rPr lang="en-GB" dirty="0" err="1"/>
              <a:t>ie</a:t>
            </a:r>
            <a:r>
              <a:rPr lang="en-GB" dirty="0"/>
              <a:t> ones that will </a:t>
            </a:r>
            <a:r>
              <a:rPr lang="en-GB" dirty="0" smtClean="0"/>
              <a:t>thrive </a:t>
            </a:r>
            <a:r>
              <a:rPr lang="en-GB" dirty="0"/>
              <a:t>in </a:t>
            </a:r>
            <a:r>
              <a:rPr lang="en-GB" dirty="0" smtClean="0"/>
              <a:t>next 10 </a:t>
            </a:r>
            <a:r>
              <a:rPr lang="en-GB" dirty="0"/>
              <a:t>years and </a:t>
            </a:r>
            <a:r>
              <a:rPr lang="en-GB" dirty="0" smtClean="0"/>
              <a:t>therefore likely recipients </a:t>
            </a:r>
            <a:r>
              <a:rPr lang="en-GB" dirty="0"/>
              <a:t>for training in entrepreneurship</a:t>
            </a:r>
            <a:r>
              <a:rPr lang="en-GB" dirty="0" smtClean="0"/>
              <a:t>)</a:t>
            </a:r>
          </a:p>
          <a:p>
            <a:pPr lvl="0"/>
            <a:r>
              <a:rPr lang="en-GB" dirty="0" smtClean="0"/>
              <a:t>Some suggestions </a:t>
            </a:r>
            <a:r>
              <a:rPr lang="en-GB" b="1" dirty="0" smtClean="0"/>
              <a:t>for debate</a:t>
            </a:r>
            <a:r>
              <a:rPr lang="en-GB" dirty="0" smtClean="0"/>
              <a:t>:</a:t>
            </a:r>
            <a:endParaRPr lang="en-GB" dirty="0"/>
          </a:p>
          <a:p>
            <a:pPr lvl="1"/>
            <a:r>
              <a:rPr lang="en-GB" dirty="0"/>
              <a:t>Print companies that offer integrated marketing solutions</a:t>
            </a:r>
          </a:p>
          <a:p>
            <a:pPr lvl="1"/>
            <a:r>
              <a:rPr lang="en-GB" dirty="0"/>
              <a:t>Digital marketing companies</a:t>
            </a:r>
          </a:p>
          <a:p>
            <a:pPr lvl="1"/>
            <a:r>
              <a:rPr lang="en-GB" dirty="0"/>
              <a:t>Packaging companies</a:t>
            </a:r>
          </a:p>
          <a:p>
            <a:pPr lvl="1"/>
            <a:r>
              <a:rPr lang="en-GB" dirty="0"/>
              <a:t>Point of </a:t>
            </a:r>
            <a:r>
              <a:rPr lang="en-GB" dirty="0" smtClean="0"/>
              <a:t>sale/display companies</a:t>
            </a:r>
          </a:p>
          <a:p>
            <a:pPr lvl="1"/>
            <a:r>
              <a:rPr lang="en-GB" dirty="0" smtClean="0"/>
              <a:t>Gaming</a:t>
            </a:r>
          </a:p>
          <a:p>
            <a:pPr lvl="1"/>
            <a:r>
              <a:rPr lang="en-GB" dirty="0" smtClean="0"/>
              <a:t>Others?</a:t>
            </a:r>
          </a:p>
          <a:p>
            <a:r>
              <a:rPr lang="en-GB" dirty="0" smtClean="0"/>
              <a:t>The issue of company size? Will this emerge from the chosen sub sectors</a:t>
            </a:r>
            <a:endParaRPr lang="en-GB" dirty="0"/>
          </a:p>
          <a:p>
            <a:endParaRPr lang="en-GB" dirty="0"/>
          </a:p>
        </p:txBody>
      </p:sp>
      <p:sp>
        <p:nvSpPr>
          <p:cNvPr id="2" name="Title 1"/>
          <p:cNvSpPr>
            <a:spLocks noGrp="1"/>
          </p:cNvSpPr>
          <p:nvPr>
            <p:ph type="title"/>
          </p:nvPr>
        </p:nvSpPr>
        <p:spPr/>
        <p:txBody>
          <a:bodyPr/>
          <a:lstStyle/>
          <a:p>
            <a:r>
              <a:rPr lang="en-GB" dirty="0" smtClean="0"/>
              <a:t>Is there a typical company?</a:t>
            </a:r>
            <a:endParaRPr lang="en-GB" dirty="0"/>
          </a:p>
        </p:txBody>
      </p:sp>
    </p:spTree>
    <p:extLst>
      <p:ext uri="{BB962C8B-B14F-4D97-AF65-F5344CB8AC3E}">
        <p14:creationId xmlns:p14="http://schemas.microsoft.com/office/powerpoint/2010/main" val="165482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Sales Director - traditional</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111375"/>
            <a:ext cx="7848600" cy="421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2972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Digital Marketing Manager – print company</a:t>
            </a: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28800"/>
            <a:ext cx="8001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5058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Operations Director – getting there!</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55775"/>
            <a:ext cx="8001000" cy="48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3796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Graphic Designer (junior) - better</a:t>
            </a:r>
            <a:endParaRPr lang="en-GB"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665288"/>
            <a:ext cx="7620000" cy="473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10608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2" y="1981200"/>
            <a:ext cx="7772400" cy="4724400"/>
          </a:xfrm>
        </p:spPr>
        <p:txBody>
          <a:bodyPr/>
          <a:lstStyle/>
          <a:p>
            <a:pPr algn="l"/>
            <a:r>
              <a:rPr lang="en-GB" dirty="0" smtClean="0"/>
              <a:t/>
            </a:r>
            <a:br>
              <a:rPr lang="en-GB" dirty="0" smtClean="0"/>
            </a:br>
            <a:r>
              <a:rPr lang="en-GB" dirty="0" smtClean="0"/>
              <a:t/>
            </a:r>
            <a:br>
              <a:rPr lang="en-GB" dirty="0" smtClean="0"/>
            </a:br>
            <a:r>
              <a:rPr lang="en-GB" dirty="0"/>
              <a:t/>
            </a:r>
            <a:br>
              <a:rPr lang="en-GB" dirty="0"/>
            </a:br>
            <a:r>
              <a:rPr lang="en-GB" dirty="0"/>
              <a:t/>
            </a:r>
            <a:br>
              <a:rPr lang="en-GB" dirty="0"/>
            </a:br>
            <a:r>
              <a:rPr lang="en-GB" dirty="0" smtClean="0"/>
              <a:t>Create awesome things</a:t>
            </a:r>
            <a:br>
              <a:rPr lang="en-GB" dirty="0" smtClean="0"/>
            </a:br>
            <a:endParaRPr lang="en-GB" dirty="0"/>
          </a:p>
        </p:txBody>
      </p:sp>
      <p:sp>
        <p:nvSpPr>
          <p:cNvPr id="3" name="Text Placeholder 2"/>
          <p:cNvSpPr>
            <a:spLocks noGrp="1"/>
          </p:cNvSpPr>
          <p:nvPr>
            <p:ph type="body" idx="1"/>
          </p:nvPr>
        </p:nvSpPr>
        <p:spPr>
          <a:xfrm>
            <a:off x="1367365" y="457201"/>
            <a:ext cx="6417734" cy="1066800"/>
          </a:xfrm>
        </p:spPr>
        <p:txBody>
          <a:bodyPr/>
          <a:lstStyle/>
          <a:p>
            <a:r>
              <a:rPr lang="en-GB" sz="3200" dirty="0" smtClean="0">
                <a:latin typeface="Arial" panose="020B0604020202020204" pitchFamily="34" charset="0"/>
                <a:cs typeface="Arial" panose="020B0604020202020204" pitchFamily="34" charset="0"/>
              </a:rPr>
              <a:t>Creative Designer – modern approach</a:t>
            </a:r>
            <a:endParaRPr lang="en-GB" sz="3200" dirty="0">
              <a:latin typeface="Arial" panose="020B0604020202020204" pitchFamily="34" charset="0"/>
              <a:cs typeface="Arial" panose="020B060402020202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1"/>
            <a:ext cx="8001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368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Just for fun…the DNA of a modern entrepreneurial business</a:t>
            </a:r>
            <a:endParaRPr lang="en-GB" dirty="0"/>
          </a:p>
        </p:txBody>
      </p:sp>
      <p:pic>
        <p:nvPicPr>
          <p:cNvPr id="3" name="Picture 2"/>
          <p:cNvPicPr/>
          <p:nvPr/>
        </p:nvPicPr>
        <p:blipFill>
          <a:blip r:embed="rId2"/>
          <a:stretch>
            <a:fillRect/>
          </a:stretch>
        </p:blipFill>
        <p:spPr>
          <a:xfrm>
            <a:off x="533400" y="1818004"/>
            <a:ext cx="8458200" cy="4658996"/>
          </a:xfrm>
          <a:prstGeom prst="rect">
            <a:avLst/>
          </a:prstGeom>
        </p:spPr>
      </p:pic>
    </p:spTree>
    <p:extLst>
      <p:ext uri="{BB962C8B-B14F-4D97-AF65-F5344CB8AC3E}">
        <p14:creationId xmlns:p14="http://schemas.microsoft.com/office/powerpoint/2010/main" val="19547418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Same business</a:t>
            </a:r>
            <a:endParaRPr lang="en-GB" dirty="0"/>
          </a:p>
        </p:txBody>
      </p:sp>
      <p:pic>
        <p:nvPicPr>
          <p:cNvPr id="3" name="Picture 2"/>
          <p:cNvPicPr/>
          <p:nvPr/>
        </p:nvPicPr>
        <p:blipFill>
          <a:blip r:embed="rId2"/>
          <a:stretch>
            <a:fillRect/>
          </a:stretch>
        </p:blipFill>
        <p:spPr>
          <a:xfrm>
            <a:off x="609600" y="1818004"/>
            <a:ext cx="8001000" cy="4658996"/>
          </a:xfrm>
          <a:prstGeom prst="rect">
            <a:avLst/>
          </a:prstGeom>
        </p:spPr>
      </p:pic>
    </p:spTree>
    <p:extLst>
      <p:ext uri="{BB962C8B-B14F-4D97-AF65-F5344CB8AC3E}">
        <p14:creationId xmlns:p14="http://schemas.microsoft.com/office/powerpoint/2010/main" val="8181206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Their reception</a:t>
            </a:r>
            <a:endParaRPr lang="en-GB" dirty="0"/>
          </a:p>
        </p:txBody>
      </p:sp>
      <p:pic>
        <p:nvPicPr>
          <p:cNvPr id="3" name="Picture 2"/>
          <p:cNvPicPr/>
          <p:nvPr/>
        </p:nvPicPr>
        <p:blipFill>
          <a:blip r:embed="rId2"/>
          <a:stretch>
            <a:fillRect/>
          </a:stretch>
        </p:blipFill>
        <p:spPr>
          <a:xfrm>
            <a:off x="457200" y="1600200"/>
            <a:ext cx="8381999" cy="4724399"/>
          </a:xfrm>
          <a:prstGeom prst="rect">
            <a:avLst/>
          </a:prstGeom>
        </p:spPr>
      </p:pic>
    </p:spTree>
    <p:extLst>
      <p:ext uri="{BB962C8B-B14F-4D97-AF65-F5344CB8AC3E}">
        <p14:creationId xmlns:p14="http://schemas.microsoft.com/office/powerpoint/2010/main" val="29338634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GB" dirty="0" smtClean="0"/>
              <a:t>This is from the UK’s National Apprenticeship Service</a:t>
            </a:r>
          </a:p>
          <a:p>
            <a:pPr lvl="1">
              <a:buFont typeface="Arial" panose="020B0604020202020204" pitchFamily="34" charset="0"/>
              <a:buChar char="•"/>
            </a:pPr>
            <a:r>
              <a:rPr lang="en-GB" dirty="0" smtClean="0"/>
              <a:t>It is NVQ level 4</a:t>
            </a:r>
          </a:p>
          <a:p>
            <a:pPr>
              <a:buFont typeface="Arial" panose="020B0604020202020204" pitchFamily="34" charset="0"/>
              <a:buChar char="•"/>
            </a:pPr>
            <a:r>
              <a:rPr lang="en-GB" dirty="0" err="1" smtClean="0"/>
              <a:t>Entrecomp</a:t>
            </a:r>
            <a:endParaRPr lang="en-GB" dirty="0" smtClean="0"/>
          </a:p>
          <a:p>
            <a:pPr>
              <a:buFont typeface="Arial" panose="020B0604020202020204" pitchFamily="34" charset="0"/>
              <a:buChar char="•"/>
            </a:pPr>
            <a:r>
              <a:rPr lang="en-GB" dirty="0" smtClean="0"/>
              <a:t>Skills Panorama</a:t>
            </a:r>
          </a:p>
          <a:p>
            <a:pPr>
              <a:buFont typeface="Arial" panose="020B0604020202020204" pitchFamily="34" charset="0"/>
              <a:buChar char="•"/>
            </a:pPr>
            <a:r>
              <a:rPr lang="en-GB" dirty="0" smtClean="0"/>
              <a:t>Academic research</a:t>
            </a:r>
            <a:endParaRPr lang="en-GB" dirty="0"/>
          </a:p>
        </p:txBody>
      </p:sp>
      <p:sp>
        <p:nvSpPr>
          <p:cNvPr id="3" name="Title 2"/>
          <p:cNvSpPr>
            <a:spLocks noGrp="1"/>
          </p:cNvSpPr>
          <p:nvPr>
            <p:ph type="title"/>
          </p:nvPr>
        </p:nvSpPr>
        <p:spPr>
          <a:xfrm>
            <a:off x="457200" y="762000"/>
            <a:ext cx="8229600" cy="1295400"/>
          </a:xfrm>
        </p:spPr>
        <p:txBody>
          <a:bodyPr>
            <a:normAutofit fontScale="90000"/>
          </a:bodyPr>
          <a:lstStyle/>
          <a:p>
            <a:r>
              <a:rPr lang="en-GB" dirty="0">
                <a:latin typeface="Arial" panose="020B0604020202020204" pitchFamily="34" charset="0"/>
                <a:cs typeface="Arial" panose="020B0604020202020204" pitchFamily="34" charset="0"/>
              </a:rPr>
              <a:t>And now some research on Entrepreneurial knowledge/skills</a:t>
            </a:r>
            <a:br>
              <a:rPr lang="en-GB" dirty="0">
                <a:latin typeface="Arial" panose="020B0604020202020204" pitchFamily="34" charset="0"/>
                <a:cs typeface="Arial" panose="020B0604020202020204" pitchFamily="34" charset="0"/>
              </a:rPr>
            </a:br>
            <a:endParaRPr lang="en-GB" dirty="0"/>
          </a:p>
        </p:txBody>
      </p:sp>
    </p:spTree>
    <p:extLst>
      <p:ext uri="{BB962C8B-B14F-4D97-AF65-F5344CB8AC3E}">
        <p14:creationId xmlns:p14="http://schemas.microsoft.com/office/powerpoint/2010/main" val="31099779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0661" y="476672"/>
            <a:ext cx="5907643" cy="523220"/>
          </a:xfrm>
          <a:prstGeom prst="rect">
            <a:avLst/>
          </a:prstGeom>
        </p:spPr>
        <p:txBody>
          <a:bodyPr wrap="none">
            <a:spAutoFit/>
          </a:bodyPr>
          <a:lstStyle/>
          <a:p>
            <a:r>
              <a:rPr lang="en-GB" sz="2800" dirty="0" smtClean="0"/>
              <a:t>Apprenticeship Standard: Entrepreneur</a:t>
            </a:r>
            <a:endParaRPr lang="en-GB" sz="2800" dirty="0"/>
          </a:p>
        </p:txBody>
      </p:sp>
      <p:sp>
        <p:nvSpPr>
          <p:cNvPr id="5" name="Rectangle 4"/>
          <p:cNvSpPr/>
          <p:nvPr/>
        </p:nvSpPr>
        <p:spPr>
          <a:xfrm>
            <a:off x="583687" y="2492896"/>
            <a:ext cx="8064896" cy="3970318"/>
          </a:xfrm>
          <a:prstGeom prst="rect">
            <a:avLst/>
          </a:prstGeom>
        </p:spPr>
        <p:txBody>
          <a:bodyPr wrap="square">
            <a:spAutoFit/>
          </a:bodyPr>
          <a:lstStyle/>
          <a:p>
            <a:pPr marL="285750" indent="-285750">
              <a:buFont typeface="Arial" panose="020B0604020202020204" pitchFamily="34" charset="0"/>
              <a:buChar char="•"/>
            </a:pPr>
            <a:r>
              <a:rPr lang="en-GB" b="1" dirty="0" smtClean="0"/>
              <a:t>An entrepreneur </a:t>
            </a:r>
            <a:r>
              <a:rPr lang="en-GB" dirty="0" smtClean="0"/>
              <a:t>is someone who spots an opportunity and starts a venture – </a:t>
            </a:r>
          </a:p>
          <a:p>
            <a:r>
              <a:rPr lang="en-GB" dirty="0" smtClean="0"/>
              <a:t>a product, service or process that aims to generate income and/or create value/ positive change while solving a problem, meeting a need or providing a benefit to a specific target group. This may involve using business solutions  to tackle social or environmental issues.  </a:t>
            </a:r>
          </a:p>
          <a:p>
            <a:pPr marL="285750" indent="-285750">
              <a:buFont typeface="Arial" panose="020B0604020202020204" pitchFamily="34" charset="0"/>
              <a:buChar char="•"/>
            </a:pPr>
            <a:r>
              <a:rPr lang="en-GB" dirty="0" smtClean="0"/>
              <a:t>As part of this role, the entrepreneur finds an innovative solution to an existing problem, identifies the resources needed to develop the solution, plans a series of strategic actions and collaborates with relevant stakeholders to develop and launch a sustainable venture.  </a:t>
            </a:r>
          </a:p>
          <a:p>
            <a:pPr marL="285750" indent="-285750">
              <a:buFont typeface="Arial" panose="020B0604020202020204" pitchFamily="34" charset="0"/>
              <a:buChar char="•"/>
            </a:pPr>
            <a:r>
              <a:rPr lang="en-GB" dirty="0" smtClean="0"/>
              <a:t>The entrepreneur has the specialist knowledge and skills needed to start a venture, and will then delegate and/or engage with others where appropriate during its development to ensure it is fully established and successfully maintained</a:t>
            </a:r>
          </a:p>
          <a:p>
            <a:pPr marL="285750" indent="-285750">
              <a:buFont typeface="Arial" panose="020B0604020202020204" pitchFamily="34" charset="0"/>
              <a:buChar char="•"/>
            </a:pPr>
            <a:r>
              <a:rPr lang="en-GB" dirty="0" smtClean="0"/>
              <a:t>“An entrepreneur will not be constrained by the limitations of existing resources”</a:t>
            </a:r>
            <a:endParaRPr lang="en-GB" dirty="0"/>
          </a:p>
        </p:txBody>
      </p:sp>
      <p:sp>
        <p:nvSpPr>
          <p:cNvPr id="6" name="Rectangle 5"/>
          <p:cNvSpPr/>
          <p:nvPr/>
        </p:nvSpPr>
        <p:spPr>
          <a:xfrm>
            <a:off x="1513185" y="1091226"/>
            <a:ext cx="5832648" cy="1200329"/>
          </a:xfrm>
          <a:prstGeom prst="rect">
            <a:avLst/>
          </a:prstGeom>
        </p:spPr>
        <p:txBody>
          <a:bodyPr wrap="square">
            <a:spAutoFit/>
          </a:bodyPr>
          <a:lstStyle/>
          <a:p>
            <a:pPr marL="342900" indent="-342900">
              <a:buAutoNum type="alphaUcPeriod"/>
            </a:pPr>
            <a:r>
              <a:rPr lang="fr-FR" dirty="0" smtClean="0"/>
              <a:t>OCCUPATION: Entrepreneur</a:t>
            </a:r>
          </a:p>
          <a:p>
            <a:r>
              <a:rPr lang="fr-FR" dirty="0"/>
              <a:t>	</a:t>
            </a:r>
            <a:r>
              <a:rPr lang="fr-FR" dirty="0" smtClean="0"/>
              <a:t> (Social Entrepreneur or Commercial Entrepreneur)</a:t>
            </a:r>
          </a:p>
          <a:p>
            <a:r>
              <a:rPr lang="fr-FR" dirty="0" smtClean="0"/>
              <a:t> </a:t>
            </a:r>
          </a:p>
          <a:p>
            <a:r>
              <a:rPr lang="fr-FR" dirty="0" smtClean="0"/>
              <a:t>B. OCCUPATIONAL PROFILE:</a:t>
            </a:r>
            <a:endParaRPr lang="en-GB" dirty="0"/>
          </a:p>
        </p:txBody>
      </p:sp>
    </p:spTree>
    <p:extLst>
      <p:ext uri="{BB962C8B-B14F-4D97-AF65-F5344CB8AC3E}">
        <p14:creationId xmlns:p14="http://schemas.microsoft.com/office/powerpoint/2010/main" val="417319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lvl="0"/>
            <a:r>
              <a:rPr lang="en-GB" dirty="0"/>
              <a:t>We are looking for the “Leaders”, not the “Laggards” or “Lost”</a:t>
            </a:r>
          </a:p>
          <a:p>
            <a:pPr lvl="0"/>
            <a:r>
              <a:rPr lang="en-GB" dirty="0"/>
              <a:t>The successful businesses are those that have faced the challenges of the industry so we should identify those and extrapolate the characteristics from the challenges into a company profile and the job profiles will follow.</a:t>
            </a:r>
          </a:p>
          <a:p>
            <a:r>
              <a:rPr lang="en-GB" dirty="0"/>
              <a:t>For the company challenges we are basing our thoughts on the work of Michael Porter </a:t>
            </a:r>
            <a:r>
              <a:rPr lang="en-GB" dirty="0" smtClean="0"/>
              <a:t>(</a:t>
            </a:r>
            <a:r>
              <a:rPr lang="en-GB" i="1" dirty="0" smtClean="0"/>
              <a:t>Harvard </a:t>
            </a:r>
            <a:r>
              <a:rPr lang="en-GB" i="1" dirty="0"/>
              <a:t>Business Review</a:t>
            </a:r>
            <a:r>
              <a:rPr lang="en-GB" dirty="0"/>
              <a:t>. From "</a:t>
            </a:r>
            <a:r>
              <a:rPr lang="en-GB" b="1" dirty="0">
                <a:hlinkClick r:id="rId2"/>
              </a:rPr>
              <a:t>How Competitive Forces Shape Strategy</a:t>
            </a:r>
            <a:r>
              <a:rPr lang="en-GB" dirty="0"/>
              <a:t>" by Michael E. Porter, March </a:t>
            </a:r>
            <a:r>
              <a:rPr lang="en-GB" dirty="0" smtClean="0"/>
              <a:t>1979) </a:t>
            </a:r>
            <a:r>
              <a:rPr lang="en-GB" dirty="0"/>
              <a:t>and his “five forces” </a:t>
            </a:r>
          </a:p>
        </p:txBody>
      </p:sp>
      <p:sp>
        <p:nvSpPr>
          <p:cNvPr id="2" name="Title 1"/>
          <p:cNvSpPr>
            <a:spLocks noGrp="1"/>
          </p:cNvSpPr>
          <p:nvPr>
            <p:ph type="title"/>
          </p:nvPr>
        </p:nvSpPr>
        <p:spPr/>
        <p:txBody>
          <a:bodyPr>
            <a:normAutofit/>
          </a:bodyPr>
          <a:lstStyle/>
          <a:p>
            <a:r>
              <a:rPr lang="en-GB" dirty="0" smtClean="0"/>
              <a:t>Our research base</a:t>
            </a:r>
            <a:endParaRPr lang="en-GB" dirty="0"/>
          </a:p>
        </p:txBody>
      </p:sp>
    </p:spTree>
    <p:extLst>
      <p:ext uri="{BB962C8B-B14F-4D97-AF65-F5344CB8AC3E}">
        <p14:creationId xmlns:p14="http://schemas.microsoft.com/office/powerpoint/2010/main" val="27130218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692696"/>
            <a:ext cx="8568952" cy="5355312"/>
          </a:xfrm>
          <a:prstGeom prst="rect">
            <a:avLst/>
          </a:prstGeom>
        </p:spPr>
        <p:txBody>
          <a:bodyPr wrap="square">
            <a:spAutoFit/>
          </a:bodyPr>
          <a:lstStyle/>
          <a:p>
            <a:r>
              <a:rPr lang="en-GB" b="1" dirty="0" smtClean="0"/>
              <a:t>KNOWLEDGE</a:t>
            </a:r>
            <a:r>
              <a:rPr lang="en-GB" dirty="0" smtClean="0"/>
              <a:t>  		An entrepreneur will understand:</a:t>
            </a:r>
          </a:p>
          <a:p>
            <a:endParaRPr lang="en-GB" dirty="0" smtClean="0"/>
          </a:p>
          <a:p>
            <a:pPr marL="285750" indent="-285750">
              <a:buFont typeface="Wingdings" panose="05000000000000000000" pitchFamily="2" charset="2"/>
              <a:buChar char="ü"/>
            </a:pPr>
            <a:r>
              <a:rPr lang="en-GB" dirty="0" smtClean="0"/>
              <a:t>Product/service development </a:t>
            </a:r>
          </a:p>
          <a:p>
            <a:r>
              <a:rPr lang="en-GB" dirty="0" smtClean="0"/>
              <a:t>How to identify, create/ refine an innovative product/service in response to the</a:t>
            </a:r>
          </a:p>
          <a:p>
            <a:r>
              <a:rPr lang="en-GB" dirty="0" smtClean="0"/>
              <a:t>needs of potential customers/beneficiaries. They will be aware of the competitive</a:t>
            </a:r>
          </a:p>
          <a:p>
            <a:r>
              <a:rPr lang="en-GB" dirty="0" smtClean="0"/>
              <a:t>landscape. </a:t>
            </a:r>
          </a:p>
          <a:p>
            <a:endParaRPr lang="en-GB" dirty="0" smtClean="0"/>
          </a:p>
          <a:p>
            <a:pPr marL="285750" indent="-285750">
              <a:buFont typeface="Wingdings" panose="05000000000000000000" pitchFamily="2" charset="2"/>
              <a:buChar char="ü"/>
            </a:pPr>
            <a:r>
              <a:rPr lang="en-GB" dirty="0" smtClean="0"/>
              <a:t>Business planning </a:t>
            </a:r>
          </a:p>
          <a:p>
            <a:r>
              <a:rPr lang="en-GB" dirty="0" smtClean="0"/>
              <a:t>The principles of setting up and planning a venture including the issues that can</a:t>
            </a:r>
          </a:p>
          <a:p>
            <a:r>
              <a:rPr lang="en-GB" dirty="0" smtClean="0"/>
              <a:t>affect its success or failure.  How to identify the appropriate business model and</a:t>
            </a:r>
          </a:p>
          <a:p>
            <a:r>
              <a:rPr lang="en-GB" dirty="0" smtClean="0"/>
              <a:t>phases of development for the planned venture. How to identify the social</a:t>
            </a:r>
          </a:p>
          <a:p>
            <a:r>
              <a:rPr lang="en-GB" dirty="0" smtClean="0"/>
              <a:t>competitive advantage as well as balance the social goals of the venture with a</a:t>
            </a:r>
          </a:p>
          <a:p>
            <a:r>
              <a:rPr lang="en-GB" dirty="0" smtClean="0"/>
              <a:t>sustainable business model, where appropriate. </a:t>
            </a:r>
          </a:p>
          <a:p>
            <a:endParaRPr lang="en-GB" dirty="0" smtClean="0"/>
          </a:p>
          <a:p>
            <a:pPr marL="285750" indent="-285750">
              <a:buFont typeface="Wingdings" panose="05000000000000000000" pitchFamily="2" charset="2"/>
              <a:buChar char="ü"/>
            </a:pPr>
            <a:r>
              <a:rPr lang="en-GB" dirty="0" smtClean="0"/>
              <a:t>Develop collaborative relationships  </a:t>
            </a:r>
          </a:p>
          <a:p>
            <a:r>
              <a:rPr lang="en-GB" dirty="0" smtClean="0"/>
              <a:t>How to develop relationships that are of value to start the venture (e.g. social</a:t>
            </a:r>
          </a:p>
          <a:p>
            <a:r>
              <a:rPr lang="en-GB" dirty="0" smtClean="0"/>
              <a:t>capital, support community) </a:t>
            </a:r>
          </a:p>
          <a:p>
            <a:endParaRPr lang="en-GB" dirty="0"/>
          </a:p>
          <a:p>
            <a:endParaRPr lang="en-GB" dirty="0"/>
          </a:p>
        </p:txBody>
      </p:sp>
    </p:spTree>
    <p:extLst>
      <p:ext uri="{BB962C8B-B14F-4D97-AF65-F5344CB8AC3E}">
        <p14:creationId xmlns:p14="http://schemas.microsoft.com/office/powerpoint/2010/main" val="129128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5" end="1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6672"/>
            <a:ext cx="8424936" cy="6186309"/>
          </a:xfrm>
          <a:prstGeom prst="rect">
            <a:avLst/>
          </a:prstGeom>
        </p:spPr>
        <p:txBody>
          <a:bodyPr wrap="square">
            <a:spAutoFit/>
          </a:bodyPr>
          <a:lstStyle/>
          <a:p>
            <a:r>
              <a:rPr lang="en-GB" b="1" dirty="0" smtClean="0"/>
              <a:t>KNOWLEDGE</a:t>
            </a:r>
            <a:r>
              <a:rPr lang="en-GB" dirty="0" smtClean="0"/>
              <a:t>  		An entrepreneur will understand:</a:t>
            </a:r>
          </a:p>
          <a:p>
            <a:pPr marL="285750" indent="-285750">
              <a:buFont typeface="Wingdings" panose="05000000000000000000" pitchFamily="2" charset="2"/>
              <a:buChar char="ü"/>
            </a:pPr>
            <a:endParaRPr lang="en-GB" dirty="0"/>
          </a:p>
          <a:p>
            <a:pPr marL="285750" indent="-285750">
              <a:buFont typeface="Wingdings" panose="05000000000000000000" pitchFamily="2" charset="2"/>
              <a:buChar char="ü"/>
            </a:pPr>
            <a:r>
              <a:rPr lang="en-GB" dirty="0" smtClean="0"/>
              <a:t>Target market  segmentation </a:t>
            </a:r>
          </a:p>
          <a:p>
            <a:r>
              <a:rPr lang="en-GB" dirty="0" smtClean="0"/>
              <a:t>The needs of different groups of potential customers/beneficiaries and how they</a:t>
            </a:r>
          </a:p>
          <a:p>
            <a:r>
              <a:rPr lang="en-GB" dirty="0" smtClean="0"/>
              <a:t>are best served by the venture. </a:t>
            </a:r>
          </a:p>
          <a:p>
            <a:endParaRPr lang="en-GB" dirty="0" smtClean="0"/>
          </a:p>
          <a:p>
            <a:pPr marL="285750" indent="-285750">
              <a:buFont typeface="Wingdings" panose="05000000000000000000" pitchFamily="2" charset="2"/>
              <a:buChar char="ü"/>
            </a:pPr>
            <a:r>
              <a:rPr lang="en-GB" dirty="0" smtClean="0"/>
              <a:t>Decision-making </a:t>
            </a:r>
          </a:p>
          <a:p>
            <a:r>
              <a:rPr lang="en-GB" dirty="0" smtClean="0"/>
              <a:t>The principles and the basic tools of decision-making in starting a venture.</a:t>
            </a:r>
          </a:p>
          <a:p>
            <a:endParaRPr lang="en-GB" dirty="0" smtClean="0"/>
          </a:p>
          <a:p>
            <a:pPr marL="285750" indent="-285750">
              <a:buFont typeface="Wingdings" panose="05000000000000000000" pitchFamily="2" charset="2"/>
              <a:buChar char="ü"/>
            </a:pPr>
            <a:r>
              <a:rPr lang="en-GB" dirty="0" smtClean="0"/>
              <a:t>Financial management and funding </a:t>
            </a:r>
          </a:p>
          <a:p>
            <a:r>
              <a:rPr lang="en-GB" dirty="0" smtClean="0"/>
              <a:t>The principles of basic accounting (e.g. cash flow and pricing) and the different</a:t>
            </a:r>
          </a:p>
          <a:p>
            <a:r>
              <a:rPr lang="en-GB" dirty="0" smtClean="0"/>
              <a:t>options in raising start-up capital (e.g. investment, loans, family &amp; friends) </a:t>
            </a:r>
          </a:p>
          <a:p>
            <a:endParaRPr lang="en-GB" dirty="0" smtClean="0"/>
          </a:p>
          <a:p>
            <a:pPr marL="285750" indent="-285750">
              <a:buFont typeface="Wingdings" panose="05000000000000000000" pitchFamily="2" charset="2"/>
              <a:buChar char="ü"/>
            </a:pPr>
            <a:r>
              <a:rPr lang="en-GB" dirty="0" smtClean="0"/>
              <a:t>Governance  </a:t>
            </a:r>
          </a:p>
          <a:p>
            <a:r>
              <a:rPr lang="en-GB" dirty="0" smtClean="0"/>
              <a:t>The most appropriate legal structure for the venture they are setting up and its</a:t>
            </a:r>
          </a:p>
          <a:p>
            <a:r>
              <a:rPr lang="en-GB" dirty="0" smtClean="0"/>
              <a:t>related legal and statutory requirements and responsibilities. </a:t>
            </a:r>
          </a:p>
          <a:p>
            <a:endParaRPr lang="en-GB" dirty="0" smtClean="0"/>
          </a:p>
          <a:p>
            <a:pPr marL="285750" indent="-285750">
              <a:buFont typeface="Wingdings" panose="05000000000000000000" pitchFamily="2" charset="2"/>
              <a:buChar char="ü"/>
            </a:pPr>
            <a:r>
              <a:rPr lang="en-GB" dirty="0" smtClean="0"/>
              <a:t>Selling, marketing and branding  </a:t>
            </a:r>
          </a:p>
          <a:p>
            <a:r>
              <a:rPr lang="en-GB" dirty="0" smtClean="0"/>
              <a:t>How to create a brand, marketing and sales plan and identify/develop appropriate</a:t>
            </a:r>
          </a:p>
          <a:p>
            <a:r>
              <a:rPr lang="en-GB" dirty="0" smtClean="0"/>
              <a:t>routes to market. </a:t>
            </a:r>
          </a:p>
          <a:p>
            <a:endParaRPr lang="en-GB" dirty="0"/>
          </a:p>
          <a:p>
            <a:endParaRPr lang="en-GB" dirty="0" smtClean="0"/>
          </a:p>
        </p:txBody>
      </p:sp>
    </p:spTree>
    <p:extLst>
      <p:ext uri="{BB962C8B-B14F-4D97-AF65-F5344CB8AC3E}">
        <p14:creationId xmlns:p14="http://schemas.microsoft.com/office/powerpoint/2010/main" val="392371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17" end="1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18" end="1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751344"/>
            <a:ext cx="7488832" cy="5355312"/>
          </a:xfrm>
          <a:prstGeom prst="rect">
            <a:avLst/>
          </a:prstGeom>
        </p:spPr>
        <p:txBody>
          <a:bodyPr wrap="square">
            <a:spAutoFit/>
          </a:bodyPr>
          <a:lstStyle/>
          <a:p>
            <a:r>
              <a:rPr lang="en-GB" b="1" dirty="0" smtClean="0"/>
              <a:t>KNOWLEDGE</a:t>
            </a:r>
            <a:r>
              <a:rPr lang="en-GB" dirty="0" smtClean="0"/>
              <a:t> 		An entrepreneur will understand:</a:t>
            </a:r>
          </a:p>
          <a:p>
            <a:endParaRPr lang="en-GB" dirty="0" smtClean="0"/>
          </a:p>
          <a:p>
            <a:pPr marL="285750" indent="-285750">
              <a:buFont typeface="Wingdings" panose="05000000000000000000" pitchFamily="2" charset="2"/>
              <a:buChar char="ü"/>
            </a:pPr>
            <a:r>
              <a:rPr lang="en-GB" dirty="0" smtClean="0"/>
              <a:t>Performance and impact evaluation </a:t>
            </a:r>
          </a:p>
          <a:p>
            <a:r>
              <a:rPr lang="en-GB" dirty="0" smtClean="0"/>
              <a:t>The importance of establishing goals. The appropriate tools/methods to collect, measure and evaluate the performance and the impact of the venture and report to external stakeholders. </a:t>
            </a:r>
          </a:p>
          <a:p>
            <a:endParaRPr lang="en-GB" dirty="0"/>
          </a:p>
          <a:p>
            <a:pPr marL="285750" indent="-285750">
              <a:buFont typeface="Wingdings" panose="05000000000000000000" pitchFamily="2" charset="2"/>
              <a:buChar char="ü"/>
            </a:pPr>
            <a:r>
              <a:rPr lang="en-GB" dirty="0" smtClean="0"/>
              <a:t>Ethical principles, social responsibility and impact</a:t>
            </a:r>
          </a:p>
          <a:p>
            <a:r>
              <a:rPr lang="en-GB" dirty="0" smtClean="0"/>
              <a:t>How their own ethical principles and motivations affect decisions about how the venture is set up and launched including how they manage their own </a:t>
            </a:r>
          </a:p>
          <a:p>
            <a:r>
              <a:rPr lang="en-GB" dirty="0" smtClean="0"/>
              <a:t>well-being. </a:t>
            </a:r>
          </a:p>
          <a:p>
            <a:endParaRPr lang="en-GB" dirty="0" smtClean="0"/>
          </a:p>
          <a:p>
            <a:pPr marL="285750" indent="-285750">
              <a:buFont typeface="Wingdings" panose="05000000000000000000" pitchFamily="2" charset="2"/>
              <a:buChar char="ü"/>
            </a:pPr>
            <a:r>
              <a:rPr lang="en-GB" dirty="0" smtClean="0"/>
              <a:t>Technological awareness  </a:t>
            </a:r>
          </a:p>
          <a:p>
            <a:r>
              <a:rPr lang="en-GB" dirty="0" smtClean="0"/>
              <a:t>The importance of technology to deliver impact and innovation for the venture. </a:t>
            </a:r>
          </a:p>
          <a:p>
            <a:endParaRPr lang="en-GB" dirty="0" smtClean="0"/>
          </a:p>
          <a:p>
            <a:pPr marL="285750" indent="-285750">
              <a:buFont typeface="Wingdings" panose="05000000000000000000" pitchFamily="2" charset="2"/>
              <a:buChar char="ü"/>
            </a:pPr>
            <a:r>
              <a:rPr lang="en-GB" dirty="0" smtClean="0"/>
              <a:t>Intellectual property  </a:t>
            </a:r>
          </a:p>
          <a:p>
            <a:r>
              <a:rPr lang="en-GB" dirty="0" smtClean="0"/>
              <a:t>The importance of protecting their ideas, the implications of using others people’s ideas and the potential options for them to protect their idea.</a:t>
            </a:r>
            <a:endParaRPr lang="en-GB" dirty="0"/>
          </a:p>
        </p:txBody>
      </p:sp>
    </p:spTree>
    <p:extLst>
      <p:ext uri="{BB962C8B-B14F-4D97-AF65-F5344CB8AC3E}">
        <p14:creationId xmlns:p14="http://schemas.microsoft.com/office/powerpoint/2010/main" val="72480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507283"/>
            <a:ext cx="8712968" cy="6463308"/>
          </a:xfrm>
          <a:prstGeom prst="rect">
            <a:avLst/>
          </a:prstGeom>
        </p:spPr>
        <p:txBody>
          <a:bodyPr wrap="square">
            <a:spAutoFit/>
          </a:bodyPr>
          <a:lstStyle/>
          <a:p>
            <a:r>
              <a:rPr lang="en-GB" b="1" dirty="0" smtClean="0"/>
              <a:t>SKILLS </a:t>
            </a:r>
            <a:r>
              <a:rPr lang="en-GB" dirty="0" smtClean="0"/>
              <a:t>			An entrepreneur is able to: </a:t>
            </a:r>
          </a:p>
          <a:p>
            <a:r>
              <a:rPr lang="en-GB" dirty="0" smtClean="0"/>
              <a:t> </a:t>
            </a:r>
          </a:p>
          <a:p>
            <a:pPr marL="285750" indent="-285750">
              <a:buFont typeface="Wingdings" panose="05000000000000000000" pitchFamily="2" charset="2"/>
              <a:buChar char="ü"/>
            </a:pPr>
            <a:r>
              <a:rPr lang="en-GB" dirty="0" smtClean="0"/>
              <a:t>Problem-solving </a:t>
            </a:r>
          </a:p>
          <a:p>
            <a:r>
              <a:rPr lang="en-GB" dirty="0" smtClean="0"/>
              <a:t>Identify problems or opportunities by using techniques such as analytical and</a:t>
            </a:r>
          </a:p>
          <a:p>
            <a:r>
              <a:rPr lang="en-GB" dirty="0" smtClean="0"/>
              <a:t>creative thinking to create innovative and sustainable solutions. Recognise and</a:t>
            </a:r>
          </a:p>
          <a:p>
            <a:r>
              <a:rPr lang="en-GB" dirty="0" smtClean="0"/>
              <a:t>accept failure as a learning opportunity.</a:t>
            </a:r>
          </a:p>
          <a:p>
            <a:r>
              <a:rPr lang="en-GB" dirty="0" smtClean="0"/>
              <a:t> </a:t>
            </a:r>
          </a:p>
          <a:p>
            <a:pPr marL="285750" indent="-285750">
              <a:buFont typeface="Wingdings" panose="05000000000000000000" pitchFamily="2" charset="2"/>
              <a:buChar char="ü"/>
            </a:pPr>
            <a:r>
              <a:rPr lang="en-GB" dirty="0" smtClean="0"/>
              <a:t>Managing risk </a:t>
            </a:r>
          </a:p>
          <a:p>
            <a:r>
              <a:rPr lang="en-GB" dirty="0" smtClean="0"/>
              <a:t>Identify and understand the impact of key risks when starting a venture and</a:t>
            </a:r>
          </a:p>
          <a:p>
            <a:r>
              <a:rPr lang="en-GB" dirty="0" smtClean="0"/>
              <a:t>develop a plan to address it (e.g. demand, revenue, market, liability, health </a:t>
            </a:r>
          </a:p>
          <a:p>
            <a:r>
              <a:rPr lang="en-GB" dirty="0" smtClean="0"/>
              <a:t>And safety). </a:t>
            </a:r>
          </a:p>
          <a:p>
            <a:endParaRPr lang="en-GB" dirty="0" smtClean="0"/>
          </a:p>
          <a:p>
            <a:pPr marL="285750" indent="-285750">
              <a:buFont typeface="Wingdings" panose="05000000000000000000" pitchFamily="2" charset="2"/>
              <a:buChar char="ü"/>
            </a:pPr>
            <a:r>
              <a:rPr lang="en-GB" dirty="0" smtClean="0"/>
              <a:t>Decision-making </a:t>
            </a:r>
          </a:p>
          <a:p>
            <a:r>
              <a:rPr lang="en-GB" dirty="0" smtClean="0"/>
              <a:t>Make informed decisions in a timely manner and understand the process involved</a:t>
            </a:r>
          </a:p>
          <a:p>
            <a:r>
              <a:rPr lang="en-GB" dirty="0" smtClean="0"/>
              <a:t>in arriving at those decisions.  </a:t>
            </a:r>
          </a:p>
          <a:p>
            <a:endParaRPr lang="en-GB" dirty="0" smtClean="0"/>
          </a:p>
          <a:p>
            <a:pPr marL="285750" indent="-285750">
              <a:buFont typeface="Wingdings" panose="05000000000000000000" pitchFamily="2" charset="2"/>
              <a:buChar char="ü"/>
            </a:pPr>
            <a:r>
              <a:rPr lang="en-GB" dirty="0" smtClean="0"/>
              <a:t>Business planning and strategic thinking </a:t>
            </a:r>
          </a:p>
          <a:p>
            <a:r>
              <a:rPr lang="en-GB" dirty="0" smtClean="0"/>
              <a:t>Develop strategic and operational plans to deliver the objectives of the new</a:t>
            </a:r>
          </a:p>
          <a:p>
            <a:r>
              <a:rPr lang="en-GB" dirty="0" smtClean="0"/>
              <a:t>venture (e.g. testing assumptions, testing the market, identifying the demand, the</a:t>
            </a:r>
          </a:p>
          <a:p>
            <a:r>
              <a:rPr lang="en-GB" dirty="0" smtClean="0"/>
              <a:t>appropriate routes to market and revenue streams and planning accordingly). </a:t>
            </a:r>
          </a:p>
          <a:p>
            <a:endParaRPr lang="en-GB" dirty="0"/>
          </a:p>
          <a:p>
            <a:endParaRPr lang="en-GB" dirty="0" smtClean="0"/>
          </a:p>
          <a:p>
            <a:endParaRPr lang="en-GB" dirty="0"/>
          </a:p>
        </p:txBody>
      </p:sp>
    </p:spTree>
    <p:extLst>
      <p:ext uri="{BB962C8B-B14F-4D97-AF65-F5344CB8AC3E}">
        <p14:creationId xmlns:p14="http://schemas.microsoft.com/office/powerpoint/2010/main" val="20175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6" end="1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7" end="1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18" end="1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311" y="620688"/>
            <a:ext cx="8640960" cy="5078313"/>
          </a:xfrm>
          <a:prstGeom prst="rect">
            <a:avLst/>
          </a:prstGeom>
        </p:spPr>
        <p:txBody>
          <a:bodyPr wrap="square">
            <a:spAutoFit/>
          </a:bodyPr>
          <a:lstStyle/>
          <a:p>
            <a:r>
              <a:rPr lang="en-GB" b="1" dirty="0" smtClean="0"/>
              <a:t>SKILLS</a:t>
            </a:r>
            <a:r>
              <a:rPr lang="en-GB" dirty="0" smtClean="0"/>
              <a:t> 			An entrepreneur is able to:</a:t>
            </a:r>
          </a:p>
          <a:p>
            <a:pPr marL="285750" indent="-285750">
              <a:buFont typeface="Wingdings" panose="05000000000000000000" pitchFamily="2" charset="2"/>
              <a:buChar char="ü"/>
            </a:pPr>
            <a:endParaRPr lang="en-GB" dirty="0"/>
          </a:p>
          <a:p>
            <a:pPr marL="285750" indent="-285750">
              <a:buFont typeface="Wingdings" panose="05000000000000000000" pitchFamily="2" charset="2"/>
              <a:buChar char="ü"/>
            </a:pPr>
            <a:r>
              <a:rPr lang="en-GB" dirty="0" smtClean="0"/>
              <a:t>Manage tasks and resources </a:t>
            </a:r>
          </a:p>
          <a:p>
            <a:r>
              <a:rPr lang="en-GB" dirty="0" smtClean="0"/>
              <a:t>Plan, organise and manage resources in order to successfully develop and launch</a:t>
            </a:r>
          </a:p>
          <a:p>
            <a:r>
              <a:rPr lang="en-GB" dirty="0" smtClean="0"/>
              <a:t>the venture. </a:t>
            </a:r>
          </a:p>
          <a:p>
            <a:endParaRPr lang="en-GB" dirty="0"/>
          </a:p>
          <a:p>
            <a:pPr marL="285750" indent="-285750">
              <a:buFont typeface="Wingdings" panose="05000000000000000000" pitchFamily="2" charset="2"/>
              <a:buChar char="ü"/>
            </a:pPr>
            <a:r>
              <a:rPr lang="en-GB" dirty="0" smtClean="0"/>
              <a:t>Selling, marketing and branding</a:t>
            </a:r>
          </a:p>
          <a:p>
            <a:r>
              <a:rPr lang="en-GB" dirty="0" smtClean="0"/>
              <a:t>Succinctly articulate the value of the venture and develop a marketing and/or</a:t>
            </a:r>
          </a:p>
          <a:p>
            <a:r>
              <a:rPr lang="en-GB" dirty="0" smtClean="0"/>
              <a:t>engagement plan in order to persuade others to support the new venture.</a:t>
            </a:r>
          </a:p>
          <a:p>
            <a:r>
              <a:rPr lang="en-GB" dirty="0" smtClean="0"/>
              <a:t>  </a:t>
            </a:r>
          </a:p>
          <a:p>
            <a:pPr marL="285750" indent="-285750">
              <a:buFont typeface="Wingdings" panose="05000000000000000000" pitchFamily="2" charset="2"/>
              <a:buChar char="ü"/>
            </a:pPr>
            <a:r>
              <a:rPr lang="en-GB" dirty="0" smtClean="0"/>
              <a:t>Financial literacy </a:t>
            </a:r>
          </a:p>
          <a:p>
            <a:r>
              <a:rPr lang="en-GB" dirty="0" smtClean="0"/>
              <a:t>Use financial data to plan and manage the operations of the venture. </a:t>
            </a:r>
          </a:p>
          <a:p>
            <a:endParaRPr lang="en-GB" dirty="0" smtClean="0"/>
          </a:p>
          <a:p>
            <a:pPr marL="285750" indent="-285750">
              <a:buFont typeface="Wingdings" panose="05000000000000000000" pitchFamily="2" charset="2"/>
              <a:buChar char="ü"/>
            </a:pPr>
            <a:r>
              <a:rPr lang="en-GB" dirty="0" smtClean="0"/>
              <a:t>Data management </a:t>
            </a:r>
          </a:p>
          <a:p>
            <a:r>
              <a:rPr lang="en-GB" dirty="0" smtClean="0"/>
              <a:t>Analyse and understand information to recognise assumptions, trends,</a:t>
            </a:r>
          </a:p>
          <a:p>
            <a:r>
              <a:rPr lang="en-GB" dirty="0" smtClean="0"/>
              <a:t>opportunities and challenges in the process of setting up a venture and respond</a:t>
            </a:r>
          </a:p>
          <a:p>
            <a:r>
              <a:rPr lang="en-GB" dirty="0" smtClean="0"/>
              <a:t>appropriately. </a:t>
            </a:r>
          </a:p>
          <a:p>
            <a:endParaRPr lang="en-GB" dirty="0" smtClean="0"/>
          </a:p>
        </p:txBody>
      </p:sp>
    </p:spTree>
    <p:extLst>
      <p:ext uri="{BB962C8B-B14F-4D97-AF65-F5344CB8AC3E}">
        <p14:creationId xmlns:p14="http://schemas.microsoft.com/office/powerpoint/2010/main" val="300314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5" end="1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0108" y="836712"/>
            <a:ext cx="7776864" cy="2585323"/>
          </a:xfrm>
          <a:prstGeom prst="rect">
            <a:avLst/>
          </a:prstGeom>
        </p:spPr>
        <p:txBody>
          <a:bodyPr wrap="square">
            <a:spAutoFit/>
          </a:bodyPr>
          <a:lstStyle/>
          <a:p>
            <a:r>
              <a:rPr lang="en-GB" b="1" dirty="0" smtClean="0"/>
              <a:t>SKILLS </a:t>
            </a:r>
            <a:r>
              <a:rPr lang="en-GB" dirty="0" smtClean="0"/>
              <a:t>			An entrepreneur is able to:</a:t>
            </a:r>
          </a:p>
          <a:p>
            <a:pPr marL="285750" indent="-285750">
              <a:buFont typeface="Wingdings" panose="05000000000000000000" pitchFamily="2" charset="2"/>
              <a:buChar char="ü"/>
            </a:pPr>
            <a:endParaRPr lang="en-GB" dirty="0"/>
          </a:p>
          <a:p>
            <a:pPr marL="285750" indent="-285750">
              <a:buFont typeface="Wingdings" panose="05000000000000000000" pitchFamily="2" charset="2"/>
              <a:buChar char="ü"/>
            </a:pPr>
            <a:r>
              <a:rPr lang="en-GB" dirty="0" smtClean="0"/>
              <a:t>Leadership and management </a:t>
            </a:r>
          </a:p>
          <a:p>
            <a:r>
              <a:rPr lang="en-GB" dirty="0" smtClean="0"/>
              <a:t>Evaluate their own strengths and limitations. Influence, motivate and  bring</a:t>
            </a:r>
          </a:p>
          <a:p>
            <a:r>
              <a:rPr lang="en-GB" dirty="0" smtClean="0"/>
              <a:t>people around them  to fill those gaps and support the venture. </a:t>
            </a:r>
          </a:p>
          <a:p>
            <a:endParaRPr lang="en-GB" dirty="0" smtClean="0"/>
          </a:p>
          <a:p>
            <a:pPr marL="285750" indent="-285750">
              <a:buFont typeface="Wingdings" panose="05000000000000000000" pitchFamily="2" charset="2"/>
              <a:buChar char="ü"/>
            </a:pPr>
            <a:r>
              <a:rPr lang="en-GB" dirty="0" smtClean="0"/>
              <a:t>Networking and relationship building </a:t>
            </a:r>
          </a:p>
          <a:p>
            <a:r>
              <a:rPr lang="en-GB" dirty="0" smtClean="0"/>
              <a:t>Communicate and collaborate effectively with a diverse range of stakeholders</a:t>
            </a:r>
          </a:p>
          <a:p>
            <a:r>
              <a:rPr lang="en-GB" dirty="0" smtClean="0"/>
              <a:t>necessary for the start of the venture</a:t>
            </a:r>
            <a:endParaRPr lang="en-GB" dirty="0"/>
          </a:p>
        </p:txBody>
      </p:sp>
    </p:spTree>
    <p:extLst>
      <p:ext uri="{BB962C8B-B14F-4D97-AF65-F5344CB8AC3E}">
        <p14:creationId xmlns:p14="http://schemas.microsoft.com/office/powerpoint/2010/main" val="350918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chermafbeelding 2016-11-30 om 16.16.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00"/>
            <a:ext cx="9144000" cy="4806014"/>
          </a:xfrm>
          <a:prstGeom prst="rect">
            <a:avLst/>
          </a:prstGeom>
        </p:spPr>
      </p:pic>
    </p:spTree>
    <p:extLst>
      <p:ext uri="{BB962C8B-B14F-4D97-AF65-F5344CB8AC3E}">
        <p14:creationId xmlns:p14="http://schemas.microsoft.com/office/powerpoint/2010/main" val="17576503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1143000" y="0"/>
            <a:ext cx="6858000" cy="6858000"/>
          </a:xfrm>
          <a:prstGeom prst="rect">
            <a:avLst/>
          </a:prstGeom>
        </p:spPr>
      </p:pic>
    </p:spTree>
    <p:extLst>
      <p:ext uri="{BB962C8B-B14F-4D97-AF65-F5344CB8AC3E}">
        <p14:creationId xmlns:p14="http://schemas.microsoft.com/office/powerpoint/2010/main" val="16634876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err="1"/>
              <a:t>EntreComp</a:t>
            </a:r>
            <a:r>
              <a:rPr lang="nl-NL" dirty="0"/>
              <a:t> was </a:t>
            </a:r>
            <a:r>
              <a:rPr lang="nl-NL" dirty="0" err="1"/>
              <a:t>developed</a:t>
            </a:r>
            <a:r>
              <a:rPr lang="nl-NL" dirty="0"/>
              <a:t> </a:t>
            </a:r>
            <a:r>
              <a:rPr lang="nl-NL" dirty="0" err="1"/>
              <a:t>by</a:t>
            </a:r>
            <a:r>
              <a:rPr lang="nl-NL" dirty="0"/>
              <a:t> the Joint Research Centre (JRC) of the European </a:t>
            </a:r>
            <a:r>
              <a:rPr lang="nl-NL" dirty="0" err="1" smtClean="0"/>
              <a:t>Commission</a:t>
            </a:r>
            <a:r>
              <a:rPr lang="nl-NL" dirty="0" smtClean="0"/>
              <a:t> </a:t>
            </a:r>
            <a:r>
              <a:rPr lang="nl-NL" dirty="0"/>
              <a:t>on </a:t>
            </a:r>
            <a:r>
              <a:rPr lang="nl-NL" dirty="0" err="1"/>
              <a:t>behalf</a:t>
            </a:r>
            <a:r>
              <a:rPr lang="nl-NL" dirty="0"/>
              <a:t> of the </a:t>
            </a:r>
            <a:r>
              <a:rPr lang="nl-NL" dirty="0" err="1"/>
              <a:t>Directorate</a:t>
            </a:r>
            <a:r>
              <a:rPr lang="nl-NL" dirty="0"/>
              <a:t> General </a:t>
            </a:r>
            <a:r>
              <a:rPr lang="nl-NL" dirty="0" err="1"/>
              <a:t>for</a:t>
            </a:r>
            <a:r>
              <a:rPr lang="nl-NL" dirty="0"/>
              <a:t> </a:t>
            </a:r>
            <a:r>
              <a:rPr lang="nl-NL" dirty="0" err="1"/>
              <a:t>Employment</a:t>
            </a:r>
            <a:r>
              <a:rPr lang="nl-NL" dirty="0"/>
              <a:t>, </a:t>
            </a:r>
            <a:r>
              <a:rPr lang="nl-NL" dirty="0" err="1"/>
              <a:t>Social</a:t>
            </a:r>
            <a:r>
              <a:rPr lang="nl-NL" dirty="0"/>
              <a:t> </a:t>
            </a:r>
            <a:r>
              <a:rPr lang="nl-NL" dirty="0" err="1"/>
              <a:t>Affairs</a:t>
            </a:r>
            <a:r>
              <a:rPr lang="nl-NL" dirty="0"/>
              <a:t> </a:t>
            </a:r>
            <a:r>
              <a:rPr lang="nl-NL" dirty="0" err="1"/>
              <a:t>and</a:t>
            </a:r>
            <a:r>
              <a:rPr lang="nl-NL" dirty="0"/>
              <a:t> </a:t>
            </a:r>
            <a:r>
              <a:rPr lang="nl-NL" dirty="0" err="1"/>
              <a:t>Inclusion</a:t>
            </a:r>
            <a:r>
              <a:rPr lang="nl-NL" dirty="0"/>
              <a:t> (DG EMPL) </a:t>
            </a:r>
          </a:p>
        </p:txBody>
      </p:sp>
    </p:spTree>
    <p:extLst>
      <p:ext uri="{BB962C8B-B14F-4D97-AF65-F5344CB8AC3E}">
        <p14:creationId xmlns:p14="http://schemas.microsoft.com/office/powerpoint/2010/main" val="5556673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err="1"/>
              <a:t>This</a:t>
            </a:r>
            <a:r>
              <a:rPr lang="nl-NL" dirty="0"/>
              <a:t> report presents the </a:t>
            </a:r>
            <a:r>
              <a:rPr lang="nl-NL" dirty="0" err="1"/>
              <a:t>EntreComp</a:t>
            </a:r>
            <a:r>
              <a:rPr lang="nl-NL" dirty="0"/>
              <a:t> Framework. </a:t>
            </a:r>
            <a:r>
              <a:rPr lang="nl-NL" dirty="0" err="1"/>
              <a:t>By</a:t>
            </a:r>
            <a:r>
              <a:rPr lang="nl-NL" dirty="0"/>
              <a:t> </a:t>
            </a:r>
            <a:r>
              <a:rPr lang="nl-NL" dirty="0" err="1"/>
              <a:t>producing</a:t>
            </a:r>
            <a:r>
              <a:rPr lang="nl-NL" dirty="0"/>
              <a:t> a common </a:t>
            </a:r>
            <a:r>
              <a:rPr lang="nl-NL" dirty="0" err="1"/>
              <a:t>definition</a:t>
            </a:r>
            <a:r>
              <a:rPr lang="nl-NL" dirty="0"/>
              <a:t> of </a:t>
            </a:r>
            <a:r>
              <a:rPr lang="nl-NL" dirty="0" err="1"/>
              <a:t>what</a:t>
            </a:r>
            <a:r>
              <a:rPr lang="nl-NL" dirty="0"/>
              <a:t> </a:t>
            </a:r>
            <a:r>
              <a:rPr lang="nl-NL" dirty="0" err="1"/>
              <a:t>entrepreneurship</a:t>
            </a:r>
            <a:r>
              <a:rPr lang="nl-NL" dirty="0"/>
              <a:t> as a </a:t>
            </a:r>
            <a:r>
              <a:rPr lang="nl-NL" dirty="0" err="1"/>
              <a:t>competence</a:t>
            </a:r>
            <a:r>
              <a:rPr lang="nl-NL" dirty="0"/>
              <a:t> is, the </a:t>
            </a:r>
            <a:r>
              <a:rPr lang="nl-NL" dirty="0" err="1"/>
              <a:t>framework</a:t>
            </a:r>
            <a:r>
              <a:rPr lang="nl-NL" dirty="0"/>
              <a:t> </a:t>
            </a:r>
            <a:r>
              <a:rPr lang="nl-NL" dirty="0" err="1"/>
              <a:t>aims</a:t>
            </a:r>
            <a:r>
              <a:rPr lang="nl-NL" dirty="0"/>
              <a:t> </a:t>
            </a:r>
            <a:r>
              <a:rPr lang="nl-NL" dirty="0" err="1"/>
              <a:t>to</a:t>
            </a:r>
            <a:r>
              <a:rPr lang="nl-NL" dirty="0"/>
              <a:t> </a:t>
            </a:r>
            <a:r>
              <a:rPr lang="nl-NL" dirty="0" err="1"/>
              <a:t>establish</a:t>
            </a:r>
            <a:r>
              <a:rPr lang="nl-NL" dirty="0"/>
              <a:t> a bridge </a:t>
            </a:r>
            <a:r>
              <a:rPr lang="nl-NL" dirty="0" err="1"/>
              <a:t>between</a:t>
            </a:r>
            <a:r>
              <a:rPr lang="nl-NL" dirty="0"/>
              <a:t> the </a:t>
            </a:r>
            <a:r>
              <a:rPr lang="nl-NL" dirty="0" err="1"/>
              <a:t>worlds</a:t>
            </a:r>
            <a:r>
              <a:rPr lang="nl-NL" dirty="0"/>
              <a:t> of </a:t>
            </a:r>
            <a:r>
              <a:rPr lang="nl-NL" dirty="0" err="1"/>
              <a:t>education</a:t>
            </a:r>
            <a:r>
              <a:rPr lang="nl-NL" dirty="0"/>
              <a:t> </a:t>
            </a:r>
            <a:r>
              <a:rPr lang="nl-NL" dirty="0" err="1"/>
              <a:t>and</a:t>
            </a:r>
            <a:r>
              <a:rPr lang="nl-NL" dirty="0"/>
              <a:t> </a:t>
            </a:r>
            <a:r>
              <a:rPr lang="nl-NL" dirty="0" err="1"/>
              <a:t>work</a:t>
            </a:r>
            <a:r>
              <a:rPr lang="nl-NL" dirty="0"/>
              <a:t> </a:t>
            </a:r>
            <a:r>
              <a:rPr lang="nl-NL" dirty="0" err="1"/>
              <a:t>and</a:t>
            </a:r>
            <a:r>
              <a:rPr lang="nl-NL" dirty="0"/>
              <a:t> </a:t>
            </a:r>
            <a:r>
              <a:rPr lang="nl-NL" dirty="0" err="1"/>
              <a:t>to</a:t>
            </a:r>
            <a:r>
              <a:rPr lang="nl-NL" dirty="0"/>
              <a:t> </a:t>
            </a:r>
            <a:r>
              <a:rPr lang="nl-NL" dirty="0" err="1"/>
              <a:t>be</a:t>
            </a:r>
            <a:r>
              <a:rPr lang="nl-NL" dirty="0"/>
              <a:t> taken as a </a:t>
            </a:r>
            <a:r>
              <a:rPr lang="nl-NL" dirty="0" err="1"/>
              <a:t>reference</a:t>
            </a:r>
            <a:r>
              <a:rPr lang="nl-NL" dirty="0"/>
              <a:t> de facto </a:t>
            </a:r>
            <a:r>
              <a:rPr lang="nl-NL" dirty="0" err="1"/>
              <a:t>by</a:t>
            </a:r>
            <a:r>
              <a:rPr lang="nl-NL" dirty="0"/>
              <a:t> </a:t>
            </a:r>
            <a:r>
              <a:rPr lang="nl-NL" dirty="0" err="1"/>
              <a:t>any</a:t>
            </a:r>
            <a:r>
              <a:rPr lang="nl-NL" dirty="0"/>
              <a:t> </a:t>
            </a:r>
            <a:r>
              <a:rPr lang="nl-NL" dirty="0" err="1"/>
              <a:t>initiative</a:t>
            </a:r>
            <a:r>
              <a:rPr lang="nl-NL" dirty="0"/>
              <a:t> </a:t>
            </a:r>
            <a:r>
              <a:rPr lang="nl-NL" dirty="0" err="1"/>
              <a:t>which</a:t>
            </a:r>
            <a:r>
              <a:rPr lang="nl-NL" dirty="0"/>
              <a:t> </a:t>
            </a:r>
            <a:r>
              <a:rPr lang="nl-NL" dirty="0" err="1"/>
              <a:t>aims</a:t>
            </a:r>
            <a:r>
              <a:rPr lang="nl-NL" dirty="0"/>
              <a:t> </a:t>
            </a:r>
            <a:r>
              <a:rPr lang="nl-NL" dirty="0" err="1"/>
              <a:t>to</a:t>
            </a:r>
            <a:r>
              <a:rPr lang="nl-NL" dirty="0"/>
              <a:t> </a:t>
            </a:r>
            <a:r>
              <a:rPr lang="nl-NL" dirty="0" err="1"/>
              <a:t>foster</a:t>
            </a:r>
            <a:r>
              <a:rPr lang="nl-NL" dirty="0"/>
              <a:t> </a:t>
            </a:r>
            <a:r>
              <a:rPr lang="nl-NL" dirty="0" err="1"/>
              <a:t>entrepreneurial</a:t>
            </a:r>
            <a:r>
              <a:rPr lang="nl-NL" dirty="0"/>
              <a:t> </a:t>
            </a:r>
            <a:r>
              <a:rPr lang="nl-NL" dirty="0" err="1"/>
              <a:t>learning</a:t>
            </a:r>
            <a:r>
              <a:rPr lang="nl-NL" dirty="0"/>
              <a:t> </a:t>
            </a:r>
          </a:p>
        </p:txBody>
      </p:sp>
    </p:spTree>
    <p:extLst>
      <p:ext uri="{BB962C8B-B14F-4D97-AF65-F5344CB8AC3E}">
        <p14:creationId xmlns:p14="http://schemas.microsoft.com/office/powerpoint/2010/main" val="851531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GB" dirty="0"/>
              <a:t>Existing competitive rivalry between </a:t>
            </a:r>
            <a:r>
              <a:rPr lang="en-GB" dirty="0" smtClean="0"/>
              <a:t>suppliers</a:t>
            </a:r>
          </a:p>
          <a:p>
            <a:r>
              <a:rPr lang="en-GB" dirty="0" smtClean="0"/>
              <a:t>Threat </a:t>
            </a:r>
            <a:r>
              <a:rPr lang="en-GB" dirty="0"/>
              <a:t>of new market entrants</a:t>
            </a:r>
            <a:r>
              <a:rPr lang="en-GB" dirty="0" smtClean="0"/>
              <a:t>.</a:t>
            </a:r>
          </a:p>
          <a:p>
            <a:r>
              <a:rPr lang="en-GB" dirty="0" smtClean="0"/>
              <a:t>Bargaining power of buyers.</a:t>
            </a:r>
          </a:p>
          <a:p>
            <a:r>
              <a:rPr lang="en-GB" dirty="0" smtClean="0"/>
              <a:t>Power of suppliers.</a:t>
            </a:r>
          </a:p>
          <a:p>
            <a:r>
              <a:rPr lang="en-GB" dirty="0" smtClean="0"/>
              <a:t>Threat of substitute products (including technology change)</a:t>
            </a:r>
          </a:p>
          <a:p>
            <a:endParaRPr lang="en-GB" dirty="0"/>
          </a:p>
          <a:p>
            <a:r>
              <a:rPr lang="en-GB" b="1" dirty="0" smtClean="0"/>
              <a:t>We will first look at these in detail and then at the actions a business may take to address the challenges – these may be called the characteristics of an entrepreneur</a:t>
            </a:r>
          </a:p>
          <a:p>
            <a:endParaRPr lang="en-GB" dirty="0"/>
          </a:p>
          <a:p>
            <a:endParaRPr lang="en-GB" dirty="0"/>
          </a:p>
        </p:txBody>
      </p:sp>
      <p:sp>
        <p:nvSpPr>
          <p:cNvPr id="2" name="Title 1"/>
          <p:cNvSpPr>
            <a:spLocks noGrp="1"/>
          </p:cNvSpPr>
          <p:nvPr>
            <p:ph type="title"/>
          </p:nvPr>
        </p:nvSpPr>
        <p:spPr/>
        <p:txBody>
          <a:bodyPr>
            <a:normAutofit/>
          </a:bodyPr>
          <a:lstStyle/>
          <a:p>
            <a:r>
              <a:rPr lang="en-GB" dirty="0" smtClean="0"/>
              <a:t>Michael Porter’s Five Forces </a:t>
            </a:r>
            <a:endParaRPr lang="en-GB" dirty="0"/>
          </a:p>
        </p:txBody>
      </p:sp>
    </p:spTree>
    <p:extLst>
      <p:ext uri="{BB962C8B-B14F-4D97-AF65-F5344CB8AC3E}">
        <p14:creationId xmlns:p14="http://schemas.microsoft.com/office/powerpoint/2010/main" val="4817866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a:t>The </a:t>
            </a:r>
            <a:r>
              <a:rPr lang="nl-NL" dirty="0" err="1"/>
              <a:t>EntreComp</a:t>
            </a:r>
            <a:r>
              <a:rPr lang="nl-NL" dirty="0"/>
              <a:t> Framework is made up of 3 </a:t>
            </a:r>
            <a:r>
              <a:rPr lang="nl-NL" dirty="0" err="1"/>
              <a:t>competence</a:t>
            </a:r>
            <a:r>
              <a:rPr lang="nl-NL" dirty="0"/>
              <a:t> </a:t>
            </a:r>
            <a:r>
              <a:rPr lang="nl-NL" dirty="0" err="1"/>
              <a:t>areas</a:t>
            </a:r>
            <a:r>
              <a:rPr lang="nl-NL" dirty="0"/>
              <a:t>: ‘</a:t>
            </a:r>
            <a:r>
              <a:rPr lang="nl-NL" dirty="0" err="1"/>
              <a:t>Ideas</a:t>
            </a:r>
            <a:r>
              <a:rPr lang="nl-NL" dirty="0"/>
              <a:t> </a:t>
            </a:r>
            <a:r>
              <a:rPr lang="nl-NL" dirty="0" err="1"/>
              <a:t>and</a:t>
            </a:r>
            <a:r>
              <a:rPr lang="nl-NL" dirty="0"/>
              <a:t> </a:t>
            </a:r>
            <a:r>
              <a:rPr lang="nl-NL" dirty="0" err="1"/>
              <a:t>opportunities</a:t>
            </a:r>
            <a:r>
              <a:rPr lang="nl-NL" dirty="0"/>
              <a:t>’, ‘Resources’ </a:t>
            </a:r>
            <a:r>
              <a:rPr lang="nl-NL" dirty="0" err="1"/>
              <a:t>and</a:t>
            </a:r>
            <a:r>
              <a:rPr lang="nl-NL" dirty="0"/>
              <a:t> ‘</a:t>
            </a:r>
            <a:r>
              <a:rPr lang="nl-NL" dirty="0" err="1"/>
              <a:t>Into</a:t>
            </a:r>
            <a:r>
              <a:rPr lang="nl-NL" dirty="0"/>
              <a:t> action’. </a:t>
            </a:r>
          </a:p>
        </p:txBody>
      </p:sp>
    </p:spTree>
    <p:extLst>
      <p:ext uri="{BB962C8B-B14F-4D97-AF65-F5344CB8AC3E}">
        <p14:creationId xmlns:p14="http://schemas.microsoft.com/office/powerpoint/2010/main" val="21813732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a:t>The </a:t>
            </a:r>
            <a:r>
              <a:rPr lang="nl-NL" dirty="0" err="1"/>
              <a:t>EntreComp</a:t>
            </a:r>
            <a:r>
              <a:rPr lang="nl-NL" dirty="0"/>
              <a:t> </a:t>
            </a:r>
            <a:r>
              <a:rPr lang="nl-NL" dirty="0" err="1"/>
              <a:t>study</a:t>
            </a:r>
            <a:r>
              <a:rPr lang="nl-NL" dirty="0"/>
              <a:t> was </a:t>
            </a:r>
            <a:r>
              <a:rPr lang="nl-NL" dirty="0" err="1"/>
              <a:t>launched</a:t>
            </a:r>
            <a:r>
              <a:rPr lang="nl-NL" dirty="0"/>
              <a:t> </a:t>
            </a:r>
            <a:r>
              <a:rPr lang="nl-NL" dirty="0" err="1"/>
              <a:t>by</a:t>
            </a:r>
            <a:r>
              <a:rPr lang="nl-NL" dirty="0"/>
              <a:t> the JRC on </a:t>
            </a:r>
            <a:r>
              <a:rPr lang="nl-NL" dirty="0" err="1"/>
              <a:t>behalf</a:t>
            </a:r>
            <a:r>
              <a:rPr lang="nl-NL" dirty="0"/>
              <a:t> of DG </a:t>
            </a:r>
            <a:r>
              <a:rPr lang="nl-NL" dirty="0" err="1"/>
              <a:t>Employment</a:t>
            </a:r>
            <a:r>
              <a:rPr lang="nl-NL" dirty="0"/>
              <a:t>, </a:t>
            </a:r>
            <a:r>
              <a:rPr lang="nl-NL" dirty="0" err="1"/>
              <a:t>Social</a:t>
            </a:r>
            <a:r>
              <a:rPr lang="nl-NL" dirty="0"/>
              <a:t> </a:t>
            </a:r>
            <a:r>
              <a:rPr lang="nl-NL" dirty="0" err="1"/>
              <a:t>Affairs</a:t>
            </a:r>
            <a:r>
              <a:rPr lang="nl-NL" dirty="0"/>
              <a:t> </a:t>
            </a:r>
            <a:r>
              <a:rPr lang="nl-NL" dirty="0" err="1"/>
              <a:t>and</a:t>
            </a:r>
            <a:r>
              <a:rPr lang="nl-NL" dirty="0"/>
              <a:t> </a:t>
            </a:r>
            <a:r>
              <a:rPr lang="nl-NL" dirty="0" err="1"/>
              <a:t>Inclusion</a:t>
            </a:r>
            <a:r>
              <a:rPr lang="nl-NL" dirty="0"/>
              <a:t>, in </a:t>
            </a:r>
            <a:r>
              <a:rPr lang="nl-NL" dirty="0" err="1"/>
              <a:t>January</a:t>
            </a:r>
            <a:r>
              <a:rPr lang="nl-NL" dirty="0"/>
              <a:t> 2015. </a:t>
            </a:r>
            <a:r>
              <a:rPr lang="nl-NL" dirty="0" err="1"/>
              <a:t>Its</a:t>
            </a:r>
            <a:r>
              <a:rPr lang="nl-NL" dirty="0"/>
              <a:t> </a:t>
            </a:r>
            <a:r>
              <a:rPr lang="nl-NL" dirty="0" err="1"/>
              <a:t>ambition</a:t>
            </a:r>
            <a:r>
              <a:rPr lang="nl-NL" dirty="0"/>
              <a:t> is </a:t>
            </a:r>
            <a:r>
              <a:rPr lang="nl-NL" dirty="0" err="1"/>
              <a:t>to</a:t>
            </a:r>
            <a:r>
              <a:rPr lang="nl-NL" dirty="0"/>
              <a:t> </a:t>
            </a:r>
            <a:r>
              <a:rPr lang="nl-NL" dirty="0" err="1"/>
              <a:t>build</a:t>
            </a:r>
            <a:r>
              <a:rPr lang="nl-NL" dirty="0"/>
              <a:t> a </a:t>
            </a:r>
            <a:r>
              <a:rPr lang="nl-NL" b="1" dirty="0"/>
              <a:t>bridge </a:t>
            </a:r>
            <a:r>
              <a:rPr lang="nl-NL" b="1" dirty="0" err="1"/>
              <a:t>between</a:t>
            </a:r>
            <a:r>
              <a:rPr lang="nl-NL" b="1" dirty="0"/>
              <a:t> the </a:t>
            </a:r>
            <a:r>
              <a:rPr lang="nl-NL" b="1" dirty="0" err="1"/>
              <a:t>worlds</a:t>
            </a:r>
            <a:r>
              <a:rPr lang="nl-NL" b="1" dirty="0"/>
              <a:t> of </a:t>
            </a:r>
            <a:r>
              <a:rPr lang="nl-NL" b="1" dirty="0" err="1"/>
              <a:t>education</a:t>
            </a:r>
            <a:r>
              <a:rPr lang="nl-NL" b="1" dirty="0"/>
              <a:t> </a:t>
            </a:r>
            <a:r>
              <a:rPr lang="nl-NL" b="1" dirty="0" err="1"/>
              <a:t>and</a:t>
            </a:r>
            <a:r>
              <a:rPr lang="nl-NL" b="1" dirty="0"/>
              <a:t> </a:t>
            </a:r>
            <a:r>
              <a:rPr lang="nl-NL" b="1" dirty="0" err="1"/>
              <a:t>work</a:t>
            </a:r>
            <a:r>
              <a:rPr lang="nl-NL" dirty="0"/>
              <a:t>, </a:t>
            </a:r>
            <a:r>
              <a:rPr lang="nl-NL" dirty="0" err="1"/>
              <a:t>by</a:t>
            </a:r>
            <a:r>
              <a:rPr lang="nl-NL" dirty="0"/>
              <a:t> </a:t>
            </a:r>
            <a:r>
              <a:rPr lang="nl-NL" dirty="0" err="1"/>
              <a:t>contributing</a:t>
            </a:r>
            <a:r>
              <a:rPr lang="nl-NL" dirty="0"/>
              <a:t> </a:t>
            </a:r>
            <a:r>
              <a:rPr lang="nl-NL" dirty="0" err="1"/>
              <a:t>to</a:t>
            </a:r>
            <a:r>
              <a:rPr lang="nl-NL" dirty="0"/>
              <a:t> a </a:t>
            </a:r>
            <a:r>
              <a:rPr lang="nl-NL" dirty="0" err="1"/>
              <a:t>better</a:t>
            </a:r>
            <a:r>
              <a:rPr lang="nl-NL" dirty="0"/>
              <a:t> </a:t>
            </a:r>
            <a:r>
              <a:rPr lang="nl-NL" dirty="0" err="1"/>
              <a:t>understanding</a:t>
            </a:r>
            <a:r>
              <a:rPr lang="nl-NL" dirty="0"/>
              <a:t> </a:t>
            </a:r>
            <a:r>
              <a:rPr lang="nl-NL" dirty="0" err="1"/>
              <a:t>and</a:t>
            </a:r>
            <a:r>
              <a:rPr lang="nl-NL" dirty="0"/>
              <a:t> </a:t>
            </a:r>
            <a:r>
              <a:rPr lang="nl-NL" dirty="0" smtClean="0"/>
              <a:t>promotion </a:t>
            </a:r>
            <a:r>
              <a:rPr lang="nl-NL" dirty="0"/>
              <a:t>of </a:t>
            </a:r>
            <a:r>
              <a:rPr lang="nl-NL" dirty="0" err="1"/>
              <a:t>entrepreneurship</a:t>
            </a:r>
            <a:r>
              <a:rPr lang="nl-NL" dirty="0"/>
              <a:t> </a:t>
            </a:r>
            <a:r>
              <a:rPr lang="nl-NL" dirty="0" err="1"/>
              <a:t>competence</a:t>
            </a:r>
            <a:r>
              <a:rPr lang="nl-NL" dirty="0"/>
              <a:t> in Europe. </a:t>
            </a:r>
          </a:p>
        </p:txBody>
      </p:sp>
    </p:spTree>
    <p:extLst>
      <p:ext uri="{BB962C8B-B14F-4D97-AF65-F5344CB8AC3E}">
        <p14:creationId xmlns:p14="http://schemas.microsoft.com/office/powerpoint/2010/main" val="37554053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Schermafbeelding 2016-11-30 om 17.29.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0"/>
            <a:ext cx="5063312" cy="6858000"/>
          </a:xfrm>
          <a:prstGeom prst="rect">
            <a:avLst/>
          </a:prstGeom>
        </p:spPr>
      </p:pic>
    </p:spTree>
    <p:extLst>
      <p:ext uri="{BB962C8B-B14F-4D97-AF65-F5344CB8AC3E}">
        <p14:creationId xmlns:p14="http://schemas.microsoft.com/office/powerpoint/2010/main" val="35236046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Schermafbeelding 2016-11-30 om 17.31.4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00" y="215900"/>
            <a:ext cx="8407400" cy="6413500"/>
          </a:xfrm>
          <a:prstGeom prst="rect">
            <a:avLst/>
          </a:prstGeom>
        </p:spPr>
      </p:pic>
    </p:spTree>
    <p:extLst>
      <p:ext uri="{BB962C8B-B14F-4D97-AF65-F5344CB8AC3E}">
        <p14:creationId xmlns:p14="http://schemas.microsoft.com/office/powerpoint/2010/main" val="5400746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507034"/>
            <a:ext cx="7772400" cy="1470025"/>
          </a:xfrm>
        </p:spPr>
        <p:txBody>
          <a:bodyPr/>
          <a:lstStyle/>
          <a:p>
            <a:r>
              <a:rPr lang="nl-NL" dirty="0" smtClean="0"/>
              <a:t>Skills Panorama</a:t>
            </a:r>
            <a:endParaRPr lang="nl-NL" dirty="0"/>
          </a:p>
        </p:txBody>
      </p:sp>
      <p:sp>
        <p:nvSpPr>
          <p:cNvPr id="3" name="Subtitel 2"/>
          <p:cNvSpPr>
            <a:spLocks noGrp="1"/>
          </p:cNvSpPr>
          <p:nvPr>
            <p:ph type="subTitle" idx="1"/>
          </p:nvPr>
        </p:nvSpPr>
        <p:spPr>
          <a:xfrm>
            <a:off x="817217" y="2682461"/>
            <a:ext cx="7640983" cy="3943626"/>
          </a:xfrm>
        </p:spPr>
        <p:txBody>
          <a:bodyPr/>
          <a:lstStyle/>
          <a:p>
            <a:r>
              <a:rPr lang="nl-NL" dirty="0" smtClean="0">
                <a:hlinkClick r:id="rId2"/>
              </a:rPr>
              <a:t>http://skillspanorama.cedefop.europa.eu/en/content/our-mission</a:t>
            </a:r>
            <a:endParaRPr lang="nl-NL" dirty="0" smtClean="0"/>
          </a:p>
          <a:p>
            <a:endParaRPr lang="nl-NL" dirty="0"/>
          </a:p>
          <a:p>
            <a:endParaRPr lang="nl-NL" dirty="0"/>
          </a:p>
        </p:txBody>
      </p:sp>
    </p:spTree>
    <p:extLst>
      <p:ext uri="{BB962C8B-B14F-4D97-AF65-F5344CB8AC3E}">
        <p14:creationId xmlns:p14="http://schemas.microsoft.com/office/powerpoint/2010/main" val="7622716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507034"/>
            <a:ext cx="7772400" cy="1470025"/>
          </a:xfrm>
        </p:spPr>
        <p:txBody>
          <a:bodyPr/>
          <a:lstStyle/>
          <a:p>
            <a:r>
              <a:rPr lang="nl-NL" dirty="0" smtClean="0"/>
              <a:t>Skills Panorama</a:t>
            </a:r>
            <a:endParaRPr lang="nl-NL" dirty="0"/>
          </a:p>
        </p:txBody>
      </p:sp>
      <p:sp>
        <p:nvSpPr>
          <p:cNvPr id="3" name="Subtitel 2"/>
          <p:cNvSpPr>
            <a:spLocks noGrp="1"/>
          </p:cNvSpPr>
          <p:nvPr>
            <p:ph type="subTitle" idx="1"/>
          </p:nvPr>
        </p:nvSpPr>
        <p:spPr>
          <a:xfrm>
            <a:off x="817217" y="2682461"/>
            <a:ext cx="7640983" cy="3943626"/>
          </a:xfrm>
        </p:spPr>
        <p:txBody>
          <a:bodyPr/>
          <a:lstStyle/>
          <a:p>
            <a:pPr algn="l"/>
            <a:r>
              <a:rPr lang="nl-NL" dirty="0" smtClean="0"/>
              <a:t>Mission</a:t>
            </a:r>
          </a:p>
          <a:p>
            <a:pPr algn="l"/>
            <a:r>
              <a:rPr lang="nl-NL" dirty="0"/>
              <a:t>T</a:t>
            </a:r>
            <a:r>
              <a:rPr lang="nl-NL" sz="2400" dirty="0"/>
              <a:t>he Skills Panorama </a:t>
            </a:r>
            <a:r>
              <a:rPr lang="nl-NL" sz="2400" dirty="0" err="1"/>
              <a:t>turns</a:t>
            </a:r>
            <a:r>
              <a:rPr lang="nl-NL" sz="2400" dirty="0"/>
              <a:t> </a:t>
            </a:r>
            <a:r>
              <a:rPr lang="nl-NL" sz="2400" dirty="0" err="1"/>
              <a:t>labour</a:t>
            </a:r>
            <a:r>
              <a:rPr lang="nl-NL" sz="2400" dirty="0"/>
              <a:t> market data </a:t>
            </a:r>
            <a:r>
              <a:rPr lang="nl-NL" sz="2400" dirty="0" err="1"/>
              <a:t>into</a:t>
            </a:r>
            <a:r>
              <a:rPr lang="nl-NL" sz="2400" dirty="0"/>
              <a:t> </a:t>
            </a:r>
            <a:r>
              <a:rPr lang="nl-NL" sz="2400" dirty="0" err="1"/>
              <a:t>useful</a:t>
            </a:r>
            <a:r>
              <a:rPr lang="nl-NL" sz="2400" dirty="0"/>
              <a:t>, accurate </a:t>
            </a:r>
            <a:r>
              <a:rPr lang="nl-NL" sz="2400" dirty="0" err="1"/>
              <a:t>and</a:t>
            </a:r>
            <a:r>
              <a:rPr lang="nl-NL" sz="2400" dirty="0"/>
              <a:t> </a:t>
            </a:r>
            <a:r>
              <a:rPr lang="nl-NL" sz="2400" dirty="0" err="1"/>
              <a:t>timely</a:t>
            </a:r>
            <a:r>
              <a:rPr lang="nl-NL" sz="2400" dirty="0"/>
              <a:t> intelligence </a:t>
            </a:r>
            <a:r>
              <a:rPr lang="nl-NL" sz="2400" dirty="0" err="1"/>
              <a:t>that</a:t>
            </a:r>
            <a:r>
              <a:rPr lang="nl-NL" sz="2400" dirty="0"/>
              <a:t> </a:t>
            </a:r>
            <a:r>
              <a:rPr lang="nl-NL" sz="2400" dirty="0" err="1"/>
              <a:t>helps</a:t>
            </a:r>
            <a:r>
              <a:rPr lang="nl-NL" sz="2400" dirty="0"/>
              <a:t> policy-makers in making </a:t>
            </a:r>
            <a:r>
              <a:rPr lang="nl-NL" sz="2400" dirty="0" err="1"/>
              <a:t>their</a:t>
            </a:r>
            <a:r>
              <a:rPr lang="nl-NL" sz="2400" dirty="0"/>
              <a:t> </a:t>
            </a:r>
            <a:r>
              <a:rPr lang="nl-NL" sz="2400" dirty="0" err="1"/>
              <a:t>decisions</a:t>
            </a:r>
            <a:r>
              <a:rPr lang="nl-NL" sz="2400" dirty="0"/>
              <a:t> on skills </a:t>
            </a:r>
            <a:r>
              <a:rPr lang="nl-NL" sz="2400" dirty="0" err="1"/>
              <a:t>and</a:t>
            </a:r>
            <a:r>
              <a:rPr lang="nl-NL" sz="2400" dirty="0"/>
              <a:t> job in Europe.</a:t>
            </a:r>
          </a:p>
          <a:p>
            <a:endParaRPr lang="nl-NL" dirty="0"/>
          </a:p>
        </p:txBody>
      </p:sp>
    </p:spTree>
    <p:extLst>
      <p:ext uri="{BB962C8B-B14F-4D97-AF65-F5344CB8AC3E}">
        <p14:creationId xmlns:p14="http://schemas.microsoft.com/office/powerpoint/2010/main" val="5666430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507034"/>
            <a:ext cx="7772400" cy="1470025"/>
          </a:xfrm>
        </p:spPr>
        <p:txBody>
          <a:bodyPr/>
          <a:lstStyle/>
          <a:p>
            <a:r>
              <a:rPr lang="nl-NL" dirty="0" smtClean="0"/>
              <a:t>Skills Panorama</a:t>
            </a:r>
            <a:endParaRPr lang="nl-NL" dirty="0"/>
          </a:p>
        </p:txBody>
      </p:sp>
      <p:sp>
        <p:nvSpPr>
          <p:cNvPr id="3" name="Subtitel 2"/>
          <p:cNvSpPr>
            <a:spLocks noGrp="1"/>
          </p:cNvSpPr>
          <p:nvPr>
            <p:ph type="subTitle" idx="1"/>
          </p:nvPr>
        </p:nvSpPr>
        <p:spPr>
          <a:xfrm>
            <a:off x="817217" y="2682461"/>
            <a:ext cx="7640983" cy="3943626"/>
          </a:xfrm>
        </p:spPr>
        <p:txBody>
          <a:bodyPr/>
          <a:lstStyle/>
          <a:p>
            <a:pPr algn="l"/>
            <a:r>
              <a:rPr lang="nl-NL" b="1" dirty="0" err="1" smtClean="0"/>
              <a:t>Why</a:t>
            </a:r>
            <a:endParaRPr lang="nl-NL" b="1" dirty="0" smtClean="0"/>
          </a:p>
          <a:p>
            <a:pPr algn="l"/>
            <a:r>
              <a:rPr lang="nl-NL" sz="2400" dirty="0"/>
              <a:t>Labour </a:t>
            </a:r>
            <a:r>
              <a:rPr lang="nl-NL" sz="2400" dirty="0" err="1"/>
              <a:t>markets</a:t>
            </a:r>
            <a:r>
              <a:rPr lang="nl-NL" sz="2400" dirty="0"/>
              <a:t> </a:t>
            </a:r>
            <a:r>
              <a:rPr lang="nl-NL" sz="2400" dirty="0" err="1"/>
              <a:t>and</a:t>
            </a:r>
            <a:r>
              <a:rPr lang="nl-NL" sz="2400" dirty="0"/>
              <a:t> skills </a:t>
            </a:r>
            <a:r>
              <a:rPr lang="nl-NL" sz="2400" dirty="0" err="1"/>
              <a:t>needs</a:t>
            </a:r>
            <a:r>
              <a:rPr lang="nl-NL" sz="2400" dirty="0"/>
              <a:t> are </a:t>
            </a:r>
            <a:r>
              <a:rPr lang="nl-NL" sz="2400" dirty="0" err="1"/>
              <a:t>constantly</a:t>
            </a:r>
            <a:r>
              <a:rPr lang="nl-NL" sz="2400" dirty="0"/>
              <a:t> </a:t>
            </a:r>
            <a:r>
              <a:rPr lang="nl-NL" sz="2400" dirty="0" err="1"/>
              <a:t>evolving</a:t>
            </a:r>
            <a:r>
              <a:rPr lang="nl-NL" sz="2400" dirty="0"/>
              <a:t>. Skills Panorama </a:t>
            </a:r>
            <a:r>
              <a:rPr lang="nl-NL" sz="2400" dirty="0" err="1"/>
              <a:t>helps</a:t>
            </a:r>
            <a:r>
              <a:rPr lang="nl-NL" sz="2400" dirty="0"/>
              <a:t> </a:t>
            </a:r>
            <a:r>
              <a:rPr lang="nl-NL" sz="2400" dirty="0" err="1"/>
              <a:t>you</a:t>
            </a:r>
            <a:r>
              <a:rPr lang="nl-NL" sz="2400" dirty="0"/>
              <a:t> keep up </a:t>
            </a:r>
            <a:r>
              <a:rPr lang="nl-NL" sz="2400" dirty="0" err="1"/>
              <a:t>with</a:t>
            </a:r>
            <a:r>
              <a:rPr lang="nl-NL" sz="2400" dirty="0"/>
              <a:t> the </a:t>
            </a:r>
            <a:r>
              <a:rPr lang="nl-NL" sz="2400" dirty="0" err="1"/>
              <a:t>latest</a:t>
            </a:r>
            <a:r>
              <a:rPr lang="nl-NL" sz="2400" dirty="0"/>
              <a:t> </a:t>
            </a:r>
            <a:r>
              <a:rPr lang="nl-NL" sz="2400" dirty="0" err="1"/>
              <a:t>developments</a:t>
            </a:r>
            <a:r>
              <a:rPr lang="nl-NL" sz="2400" dirty="0"/>
              <a:t> </a:t>
            </a:r>
            <a:r>
              <a:rPr lang="nl-NL" sz="2400" dirty="0" err="1"/>
              <a:t>and</a:t>
            </a:r>
            <a:r>
              <a:rPr lang="nl-NL" sz="2400" dirty="0"/>
              <a:t> make </a:t>
            </a:r>
            <a:r>
              <a:rPr lang="nl-NL" sz="2400" dirty="0" err="1"/>
              <a:t>useful</a:t>
            </a:r>
            <a:r>
              <a:rPr lang="nl-NL" sz="2400" dirty="0"/>
              <a:t> </a:t>
            </a:r>
            <a:r>
              <a:rPr lang="nl-NL" sz="2400" dirty="0" err="1"/>
              <a:t>comparisons</a:t>
            </a:r>
            <a:r>
              <a:rPr lang="nl-NL" sz="2400" dirty="0"/>
              <a:t> </a:t>
            </a:r>
            <a:r>
              <a:rPr lang="nl-NL" sz="2400" dirty="0" err="1"/>
              <a:t>to</a:t>
            </a:r>
            <a:r>
              <a:rPr lang="nl-NL" sz="2400" dirty="0"/>
              <a:t> </a:t>
            </a:r>
            <a:r>
              <a:rPr lang="nl-NL" sz="2400" dirty="0" err="1"/>
              <a:t>previous</a:t>
            </a:r>
            <a:r>
              <a:rPr lang="nl-NL" sz="2400" dirty="0"/>
              <a:t> trends or </a:t>
            </a:r>
            <a:r>
              <a:rPr lang="nl-NL" sz="2400" dirty="0" err="1"/>
              <a:t>identify</a:t>
            </a:r>
            <a:r>
              <a:rPr lang="nl-NL" sz="2400" dirty="0"/>
              <a:t> </a:t>
            </a:r>
            <a:r>
              <a:rPr lang="nl-NL" sz="2400" dirty="0" err="1"/>
              <a:t>anticipated</a:t>
            </a:r>
            <a:r>
              <a:rPr lang="nl-NL" sz="2400" dirty="0"/>
              <a:t> changes.</a:t>
            </a:r>
          </a:p>
        </p:txBody>
      </p:sp>
    </p:spTree>
    <p:extLst>
      <p:ext uri="{BB962C8B-B14F-4D97-AF65-F5344CB8AC3E}">
        <p14:creationId xmlns:p14="http://schemas.microsoft.com/office/powerpoint/2010/main" val="7506010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507034"/>
            <a:ext cx="7772400" cy="1470025"/>
          </a:xfrm>
        </p:spPr>
        <p:txBody>
          <a:bodyPr/>
          <a:lstStyle/>
          <a:p>
            <a:r>
              <a:rPr lang="nl-NL" dirty="0" smtClean="0"/>
              <a:t>Skills Panorama</a:t>
            </a:r>
            <a:endParaRPr lang="nl-NL" dirty="0"/>
          </a:p>
        </p:txBody>
      </p:sp>
      <p:sp>
        <p:nvSpPr>
          <p:cNvPr id="3" name="Subtitel 2"/>
          <p:cNvSpPr>
            <a:spLocks noGrp="1"/>
          </p:cNvSpPr>
          <p:nvPr>
            <p:ph type="subTitle" idx="1"/>
          </p:nvPr>
        </p:nvSpPr>
        <p:spPr>
          <a:xfrm>
            <a:off x="817217" y="1977059"/>
            <a:ext cx="7640983" cy="4649028"/>
          </a:xfrm>
        </p:spPr>
        <p:txBody>
          <a:bodyPr/>
          <a:lstStyle/>
          <a:p>
            <a:pPr algn="l"/>
            <a:r>
              <a:rPr lang="nl-NL" sz="2400" b="1" dirty="0" smtClean="0"/>
              <a:t>Sources</a:t>
            </a:r>
          </a:p>
          <a:p>
            <a:pPr algn="l"/>
            <a:endParaRPr lang="nl-NL" sz="2400" b="1" dirty="0"/>
          </a:p>
          <a:p>
            <a:pPr algn="l"/>
            <a:endParaRPr lang="nl-NL" sz="2400" dirty="0"/>
          </a:p>
        </p:txBody>
      </p:sp>
      <p:pic>
        <p:nvPicPr>
          <p:cNvPr id="4" name="Afbeelding 3" descr="Schermafbeelding 2016-11-30 om 18.25.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5225"/>
            <a:ext cx="9144000" cy="3283163"/>
          </a:xfrm>
          <a:prstGeom prst="rect">
            <a:avLst/>
          </a:prstGeom>
        </p:spPr>
      </p:pic>
    </p:spTree>
    <p:extLst>
      <p:ext uri="{BB962C8B-B14F-4D97-AF65-F5344CB8AC3E}">
        <p14:creationId xmlns:p14="http://schemas.microsoft.com/office/powerpoint/2010/main" val="23604656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507034"/>
            <a:ext cx="7772400" cy="1470025"/>
          </a:xfrm>
        </p:spPr>
        <p:txBody>
          <a:bodyPr/>
          <a:lstStyle/>
          <a:p>
            <a:r>
              <a:rPr lang="nl-NL" dirty="0" smtClean="0"/>
              <a:t>Skills Panorama</a:t>
            </a:r>
            <a:endParaRPr lang="nl-NL" dirty="0"/>
          </a:p>
        </p:txBody>
      </p:sp>
      <p:sp>
        <p:nvSpPr>
          <p:cNvPr id="3" name="Subtitel 2"/>
          <p:cNvSpPr>
            <a:spLocks noGrp="1"/>
          </p:cNvSpPr>
          <p:nvPr>
            <p:ph type="subTitle" idx="1"/>
          </p:nvPr>
        </p:nvSpPr>
        <p:spPr>
          <a:xfrm>
            <a:off x="817217" y="1977059"/>
            <a:ext cx="7640983" cy="4649028"/>
          </a:xfrm>
        </p:spPr>
        <p:txBody>
          <a:bodyPr/>
          <a:lstStyle/>
          <a:p>
            <a:pPr algn="l"/>
            <a:r>
              <a:rPr lang="nl-NL" sz="2400" b="1" dirty="0" smtClean="0"/>
              <a:t>Sources</a:t>
            </a:r>
          </a:p>
          <a:p>
            <a:pPr algn="l"/>
            <a:endParaRPr lang="nl-NL" sz="2400" b="1" dirty="0"/>
          </a:p>
          <a:p>
            <a:pPr algn="l"/>
            <a:endParaRPr lang="nl-NL" sz="2400" dirty="0"/>
          </a:p>
        </p:txBody>
      </p:sp>
      <p:pic>
        <p:nvPicPr>
          <p:cNvPr id="5" name="Afbeelding 4" descr="Schermafbeelding 2016-11-30 om 18.27.2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21226"/>
            <a:ext cx="9144000" cy="2718486"/>
          </a:xfrm>
          <a:prstGeom prst="rect">
            <a:avLst/>
          </a:prstGeom>
        </p:spPr>
      </p:pic>
    </p:spTree>
    <p:extLst>
      <p:ext uri="{BB962C8B-B14F-4D97-AF65-F5344CB8AC3E}">
        <p14:creationId xmlns:p14="http://schemas.microsoft.com/office/powerpoint/2010/main" val="18445777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507034"/>
            <a:ext cx="7772400" cy="1470025"/>
          </a:xfrm>
        </p:spPr>
        <p:txBody>
          <a:bodyPr/>
          <a:lstStyle/>
          <a:p>
            <a:r>
              <a:rPr lang="nl-NL" dirty="0" smtClean="0"/>
              <a:t>Skills Panorama</a:t>
            </a:r>
            <a:endParaRPr lang="nl-NL" dirty="0"/>
          </a:p>
        </p:txBody>
      </p:sp>
      <p:sp>
        <p:nvSpPr>
          <p:cNvPr id="3" name="Subtitel 2"/>
          <p:cNvSpPr>
            <a:spLocks noGrp="1"/>
          </p:cNvSpPr>
          <p:nvPr>
            <p:ph type="subTitle" idx="1"/>
          </p:nvPr>
        </p:nvSpPr>
        <p:spPr>
          <a:xfrm>
            <a:off x="817217" y="1977059"/>
            <a:ext cx="7640983" cy="4649028"/>
          </a:xfrm>
        </p:spPr>
        <p:txBody>
          <a:bodyPr/>
          <a:lstStyle/>
          <a:p>
            <a:pPr algn="l"/>
            <a:r>
              <a:rPr lang="en-GB" sz="2400" b="1" dirty="0" smtClean="0"/>
              <a:t>Possibilities</a:t>
            </a:r>
          </a:p>
          <a:p>
            <a:pPr algn="l"/>
            <a:endParaRPr lang="en-GB" sz="2400" b="1" dirty="0"/>
          </a:p>
          <a:p>
            <a:pPr algn="l"/>
            <a:endParaRPr lang="en-GB" sz="2400" b="1" dirty="0" smtClean="0"/>
          </a:p>
          <a:p>
            <a:pPr algn="l"/>
            <a:endParaRPr lang="nl-NL" sz="2400" dirty="0"/>
          </a:p>
        </p:txBody>
      </p:sp>
      <p:pic>
        <p:nvPicPr>
          <p:cNvPr id="6" name="Afbeelding 5" descr="Schermafbeelding 2016-11-30 om 18.30.1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772" y="2641048"/>
            <a:ext cx="2603500" cy="3263900"/>
          </a:xfrm>
          <a:prstGeom prst="rect">
            <a:avLst/>
          </a:prstGeom>
        </p:spPr>
      </p:pic>
      <p:pic>
        <p:nvPicPr>
          <p:cNvPr id="7" name="Afbeelding 6" descr="Schermafbeelding 2016-11-30 om 18.32.2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9600" y="3078369"/>
            <a:ext cx="2768600" cy="2654300"/>
          </a:xfrm>
          <a:prstGeom prst="rect">
            <a:avLst/>
          </a:prstGeom>
        </p:spPr>
      </p:pic>
    </p:spTree>
    <p:extLst>
      <p:ext uri="{BB962C8B-B14F-4D97-AF65-F5344CB8AC3E}">
        <p14:creationId xmlns:p14="http://schemas.microsoft.com/office/powerpoint/2010/main" val="334624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GB" dirty="0" smtClean="0">
              <a:effectLst/>
            </a:endParaRPr>
          </a:p>
          <a:p>
            <a:r>
              <a:rPr lang="en-GB" dirty="0" smtClean="0"/>
              <a:t>Competition </a:t>
            </a:r>
            <a:r>
              <a:rPr lang="en-GB" dirty="0"/>
              <a:t>can be both good and destructive – it can result in a race for innovation and good customer service practices or a race to the bottom through price cutting</a:t>
            </a:r>
          </a:p>
          <a:p>
            <a:r>
              <a:rPr lang="en-GB" dirty="0"/>
              <a:t>The successful business will characteristically seek the former route with on and offline innovation, collaboration and a marketing plan</a:t>
            </a:r>
          </a:p>
          <a:p>
            <a:endParaRPr lang="en-GB" dirty="0"/>
          </a:p>
        </p:txBody>
      </p:sp>
      <p:sp>
        <p:nvSpPr>
          <p:cNvPr id="2" name="Title 1"/>
          <p:cNvSpPr>
            <a:spLocks noGrp="1"/>
          </p:cNvSpPr>
          <p:nvPr>
            <p:ph type="title"/>
          </p:nvPr>
        </p:nvSpPr>
        <p:spPr/>
        <p:txBody>
          <a:bodyPr>
            <a:normAutofit fontScale="90000"/>
          </a:bodyPr>
          <a:lstStyle/>
          <a:p>
            <a:r>
              <a:rPr lang="en-GB" dirty="0" smtClean="0"/>
              <a:t>Existing competitive rivalry between suppliers</a:t>
            </a:r>
            <a:endParaRPr lang="en-GB" dirty="0"/>
          </a:p>
        </p:txBody>
      </p:sp>
    </p:spTree>
    <p:extLst>
      <p:ext uri="{BB962C8B-B14F-4D97-AF65-F5344CB8AC3E}">
        <p14:creationId xmlns:p14="http://schemas.microsoft.com/office/powerpoint/2010/main" val="20327804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507034"/>
            <a:ext cx="7772400" cy="1470025"/>
          </a:xfrm>
        </p:spPr>
        <p:txBody>
          <a:bodyPr/>
          <a:lstStyle/>
          <a:p>
            <a:r>
              <a:rPr lang="nl-NL" dirty="0" smtClean="0"/>
              <a:t>Skills Panorama</a:t>
            </a:r>
            <a:endParaRPr lang="nl-NL" dirty="0"/>
          </a:p>
        </p:txBody>
      </p:sp>
      <p:sp>
        <p:nvSpPr>
          <p:cNvPr id="3" name="Subtitel 2"/>
          <p:cNvSpPr>
            <a:spLocks noGrp="1"/>
          </p:cNvSpPr>
          <p:nvPr>
            <p:ph type="subTitle" idx="1"/>
          </p:nvPr>
        </p:nvSpPr>
        <p:spPr>
          <a:xfrm>
            <a:off x="817217" y="1977059"/>
            <a:ext cx="7640983" cy="4649028"/>
          </a:xfrm>
        </p:spPr>
        <p:txBody>
          <a:bodyPr/>
          <a:lstStyle/>
          <a:p>
            <a:pPr algn="l"/>
            <a:r>
              <a:rPr lang="en-GB" sz="2400" b="1" dirty="0" smtClean="0"/>
              <a:t>Possibilities</a:t>
            </a:r>
          </a:p>
          <a:p>
            <a:pPr algn="l"/>
            <a:endParaRPr lang="en-GB" sz="2400" b="1" dirty="0" smtClean="0"/>
          </a:p>
          <a:p>
            <a:pPr algn="l"/>
            <a:endParaRPr lang="en-GB" sz="2400" b="1" dirty="0"/>
          </a:p>
          <a:p>
            <a:pPr algn="l"/>
            <a:endParaRPr lang="en-GB" sz="2400" b="1" dirty="0" smtClean="0"/>
          </a:p>
          <a:p>
            <a:pPr algn="l"/>
            <a:endParaRPr lang="nl-NL" sz="2400" dirty="0"/>
          </a:p>
        </p:txBody>
      </p:sp>
      <p:pic>
        <p:nvPicPr>
          <p:cNvPr id="4" name="Afbeelding 3" descr="Schermafbeelding 2016-11-30 om 18.33.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261" y="3019839"/>
            <a:ext cx="2527300" cy="2717800"/>
          </a:xfrm>
          <a:prstGeom prst="rect">
            <a:avLst/>
          </a:prstGeom>
        </p:spPr>
      </p:pic>
      <p:pic>
        <p:nvPicPr>
          <p:cNvPr id="8" name="Afbeelding 7" descr="Schermafbeelding 2016-11-30 om 18.34.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8339" y="3019839"/>
            <a:ext cx="2590800" cy="1689100"/>
          </a:xfrm>
          <a:prstGeom prst="rect">
            <a:avLst/>
          </a:prstGeom>
        </p:spPr>
      </p:pic>
    </p:spTree>
    <p:extLst>
      <p:ext uri="{BB962C8B-B14F-4D97-AF65-F5344CB8AC3E}">
        <p14:creationId xmlns:p14="http://schemas.microsoft.com/office/powerpoint/2010/main" val="28860297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endParaRPr lang="en-GB" dirty="0"/>
          </a:p>
          <a:p>
            <a:r>
              <a:rPr lang="en-GB" b="1" dirty="0"/>
              <a:t>What makes Business, Entrepreneurship &amp; Marketing BA (Hons) at Worcester special?</a:t>
            </a:r>
            <a:endParaRPr lang="en-GB" dirty="0"/>
          </a:p>
          <a:p>
            <a:r>
              <a:rPr lang="en-GB" dirty="0"/>
              <a:t>This is a highly distinctive course which broadens your career options and signals your areas of specialist expertise in marketing and entrepreneurship.  You will develop skills (such as persuasive communication, the ability to think creatively and analytically, make logical decisions, innovate and manage projects) to underpin a successful career in business.</a:t>
            </a:r>
          </a:p>
          <a:p>
            <a:r>
              <a:rPr lang="en-GB" dirty="0"/>
              <a:t>This course is ideal preparation whether you aspire to start up your own business, work in high-growth organisations or apply for a position in marketing or sales management.  The course will capture employers’ attention and is taught by active entrepreneurs (including a feature on Dragon’s Den), start-up specialists and venture capitalists and by marketing specialists with extensive experience of domestic and international marketing. The course is mapped against the Chartered Institute of Marketing's Professional Marketing Standards</a:t>
            </a:r>
          </a:p>
          <a:p>
            <a:endParaRPr lang="en-GB" dirty="0"/>
          </a:p>
        </p:txBody>
      </p:sp>
      <p:sp>
        <p:nvSpPr>
          <p:cNvPr id="3" name="Title 2"/>
          <p:cNvSpPr>
            <a:spLocks noGrp="1"/>
          </p:cNvSpPr>
          <p:nvPr>
            <p:ph type="title"/>
          </p:nvPr>
        </p:nvSpPr>
        <p:spPr/>
        <p:txBody>
          <a:bodyPr/>
          <a:lstStyle/>
          <a:p>
            <a:endParaRPr lang="en-GB" dirty="0"/>
          </a:p>
        </p:txBody>
      </p:sp>
      <p:pic>
        <p:nvPicPr>
          <p:cNvPr id="4" name="Picture 3" descr="University of Worcester"/>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57200"/>
            <a:ext cx="4876800" cy="1447800"/>
          </a:xfrm>
          <a:prstGeom prst="rect">
            <a:avLst/>
          </a:prstGeom>
          <a:noFill/>
          <a:ln>
            <a:noFill/>
          </a:ln>
        </p:spPr>
      </p:pic>
    </p:spTree>
    <p:extLst>
      <p:ext uri="{BB962C8B-B14F-4D97-AF65-F5344CB8AC3E}">
        <p14:creationId xmlns:p14="http://schemas.microsoft.com/office/powerpoint/2010/main" val="25023195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GB" b="1" dirty="0"/>
              <a:t>Core module</a:t>
            </a:r>
            <a:endParaRPr lang="en-GB" dirty="0"/>
          </a:p>
          <a:p>
            <a:r>
              <a:rPr lang="en-GB" b="1" dirty="0"/>
              <a:t>Entrepreneurship &amp; Small Business Management</a:t>
            </a:r>
            <a:r>
              <a:rPr lang="en-GB" dirty="0"/>
              <a:t/>
            </a:r>
            <a:br>
              <a:rPr lang="en-GB" dirty="0"/>
            </a:br>
            <a:r>
              <a:rPr lang="en-GB" dirty="0"/>
              <a:t>This module develops an understanding of the techniques and skills required to achieve success in the highly-competitive entrepreneurship and small-business-management sector. You will consider the role of entrepreneurial innovation in developing unique products and methods of service delivery. You will also learn key business planning skills; how managing in an SME environment is different to that of a large organisation; how to monetise a commercial idea; and how to create social value through the establishment of both commercial and social enterprises.</a:t>
            </a:r>
            <a:br>
              <a:rPr lang="en-GB" dirty="0"/>
            </a:br>
            <a:r>
              <a:rPr lang="en-GB" i="1" dirty="0"/>
              <a:t>Sample assessment</a:t>
            </a:r>
            <a:r>
              <a:rPr lang="en-GB" dirty="0"/>
              <a:t>: Group business plan</a:t>
            </a:r>
          </a:p>
          <a:p>
            <a:endParaRPr lang="en-GB" dirty="0"/>
          </a:p>
        </p:txBody>
      </p:sp>
      <p:sp>
        <p:nvSpPr>
          <p:cNvPr id="3" name="Title 2"/>
          <p:cNvSpPr>
            <a:spLocks noGrp="1"/>
          </p:cNvSpPr>
          <p:nvPr>
            <p:ph type="title"/>
          </p:nvPr>
        </p:nvSpPr>
        <p:spPr/>
        <p:txBody>
          <a:bodyPr/>
          <a:lstStyle/>
          <a:p>
            <a:endParaRPr lang="en-GB" dirty="0"/>
          </a:p>
        </p:txBody>
      </p:sp>
      <p:pic>
        <p:nvPicPr>
          <p:cNvPr id="4" name="Picture 3" descr="University of Worcester"/>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04800"/>
            <a:ext cx="4876800" cy="1295400"/>
          </a:xfrm>
          <a:prstGeom prst="rect">
            <a:avLst/>
          </a:prstGeom>
          <a:noFill/>
          <a:ln>
            <a:noFill/>
          </a:ln>
        </p:spPr>
      </p:pic>
    </p:spTree>
    <p:extLst>
      <p:ext uri="{BB962C8B-B14F-4D97-AF65-F5344CB8AC3E}">
        <p14:creationId xmlns:p14="http://schemas.microsoft.com/office/powerpoint/2010/main" val="22290446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1" y="1752600"/>
            <a:ext cx="8077200" cy="4572000"/>
          </a:xfrm>
        </p:spPr>
        <p:txBody>
          <a:bodyPr>
            <a:normAutofit fontScale="62500" lnSpcReduction="20000"/>
          </a:bodyPr>
          <a:lstStyle/>
          <a:p>
            <a:endParaRPr lang="en-GB" dirty="0"/>
          </a:p>
          <a:p>
            <a:r>
              <a:rPr lang="en-GB" dirty="0"/>
              <a:t> </a:t>
            </a:r>
            <a:r>
              <a:rPr lang="en-GB" b="1" dirty="0"/>
              <a:t>Entrepreneurship – Dr Robert Perrett </a:t>
            </a:r>
            <a:r>
              <a:rPr lang="en-GB" b="1" dirty="0" smtClean="0"/>
              <a:t>(Bradford University Management School)</a:t>
            </a:r>
            <a:endParaRPr lang="en-GB" dirty="0"/>
          </a:p>
          <a:p>
            <a:r>
              <a:rPr lang="en-GB" b="1" u="sng" dirty="0" smtClean="0"/>
              <a:t>Core </a:t>
            </a:r>
            <a:r>
              <a:rPr lang="en-GB" b="1" u="sng" dirty="0"/>
              <a:t>text book </a:t>
            </a:r>
            <a:endParaRPr lang="en-GB" dirty="0"/>
          </a:p>
          <a:p>
            <a:r>
              <a:rPr lang="en-GB" dirty="0"/>
              <a:t>Burns, P. (2011). </a:t>
            </a:r>
            <a:r>
              <a:rPr lang="en-GB" i="1" dirty="0"/>
              <a:t>Entrepreneurship and Small Business</a:t>
            </a:r>
            <a:r>
              <a:rPr lang="en-GB" dirty="0"/>
              <a:t>, 3rd edition. Basingstoke: Palgrave Macmillan. New edition (2016) is now available. </a:t>
            </a:r>
          </a:p>
          <a:p>
            <a:r>
              <a:rPr lang="en-GB" b="1" u="sng" dirty="0"/>
              <a:t>Other books on the basics </a:t>
            </a:r>
            <a:endParaRPr lang="en-GB" dirty="0"/>
          </a:p>
          <a:p>
            <a:r>
              <a:rPr lang="en-GB" dirty="0"/>
              <a:t>Rae, D. (2007). Entrepreneurship: From Opportunity to Action. Basingstoke: Palgrave Macmillan. </a:t>
            </a:r>
          </a:p>
          <a:p>
            <a:r>
              <a:rPr lang="en-GB" dirty="0"/>
              <a:t>Timmons, J.A. and Spinelli, S. (2009). New Venture Creation – Entrepreneurship for the 21st Century, 8th edition, International edition. New York: McGraw-Hill, Irwin. </a:t>
            </a:r>
          </a:p>
          <a:p>
            <a:r>
              <a:rPr lang="en-GB" dirty="0"/>
              <a:t>Bridge, S., O’Neil, K. and Martin, F. (2009). Understanding Enterprise, Entrepreneurship and Small Business. Basingstoke: Palgrave Macmillan. </a:t>
            </a:r>
          </a:p>
          <a:p>
            <a:r>
              <a:rPr lang="en-GB" b="1" u="sng" dirty="0"/>
              <a:t>‘Good start’ articles </a:t>
            </a:r>
            <a:endParaRPr lang="en-GB" dirty="0"/>
          </a:p>
          <a:p>
            <a:r>
              <a:rPr lang="en-GB" dirty="0"/>
              <a:t>Gartner, W.B. (1988) ‘“Who is an entrepreneur?” is the wrong question’, </a:t>
            </a:r>
            <a:r>
              <a:rPr lang="en-GB" i="1" dirty="0"/>
              <a:t>American Journal of Small Business</a:t>
            </a:r>
            <a:r>
              <a:rPr lang="en-GB" dirty="0"/>
              <a:t>, Spring 1988: 11-32. </a:t>
            </a:r>
          </a:p>
          <a:p>
            <a:r>
              <a:rPr lang="en-GB" dirty="0"/>
              <a:t>Shaver, K. and Scott, L. (1991) 'Person, Process, Choice: the psychology of new venture creation', </a:t>
            </a:r>
            <a:r>
              <a:rPr lang="en-GB" i="1" dirty="0"/>
              <a:t>ETP</a:t>
            </a:r>
            <a:r>
              <a:rPr lang="en-GB" dirty="0"/>
              <a:t>, 16(2): 23-42. </a:t>
            </a:r>
          </a:p>
          <a:p>
            <a:r>
              <a:rPr lang="en-GB" dirty="0" err="1"/>
              <a:t>Sarasvathy</a:t>
            </a:r>
            <a:r>
              <a:rPr lang="en-GB" dirty="0"/>
              <a:t>, S. (2001) 'Causation and Effectuation: towards a theoretical shift from economic inevitability to entrepreneurial contingency', AMR, 26(2): 243-88. (</a:t>
            </a:r>
            <a:r>
              <a:rPr lang="en-GB" i="1" dirty="0"/>
              <a:t>For an alternative perspective on entrepreneurial decision making and opportunity) </a:t>
            </a:r>
            <a:endParaRPr lang="en-GB" dirty="0"/>
          </a:p>
        </p:txBody>
      </p:sp>
      <p:sp>
        <p:nvSpPr>
          <p:cNvPr id="3" name="Title 2"/>
          <p:cNvSpPr>
            <a:spLocks noGrp="1"/>
          </p:cNvSpPr>
          <p:nvPr>
            <p:ph type="title"/>
          </p:nvPr>
        </p:nvSpPr>
        <p:spPr/>
        <p:txBody>
          <a:bodyPr/>
          <a:lstStyle/>
          <a:p>
            <a:r>
              <a:rPr lang="en-GB" dirty="0" smtClean="0"/>
              <a:t>Academic research</a:t>
            </a:r>
            <a:endParaRPr lang="en-GB" dirty="0"/>
          </a:p>
        </p:txBody>
      </p:sp>
    </p:spTree>
    <p:extLst>
      <p:ext uri="{BB962C8B-B14F-4D97-AF65-F5344CB8AC3E}">
        <p14:creationId xmlns:p14="http://schemas.microsoft.com/office/powerpoint/2010/main" val="10375384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1" y="1828800"/>
            <a:ext cx="8153400" cy="4724400"/>
          </a:xfrm>
        </p:spPr>
        <p:txBody>
          <a:bodyPr>
            <a:normAutofit fontScale="70000" lnSpcReduction="20000"/>
          </a:bodyPr>
          <a:lstStyle/>
          <a:p>
            <a:endParaRPr lang="en-GB" dirty="0"/>
          </a:p>
          <a:p>
            <a:r>
              <a:rPr lang="en-GB" dirty="0"/>
              <a:t> </a:t>
            </a:r>
            <a:r>
              <a:rPr lang="en-GB" b="1" u="sng" dirty="0"/>
              <a:t>Some core articles </a:t>
            </a:r>
            <a:endParaRPr lang="en-GB" dirty="0"/>
          </a:p>
          <a:p>
            <a:r>
              <a:rPr lang="en-GB" dirty="0" err="1"/>
              <a:t>Baumol</a:t>
            </a:r>
            <a:r>
              <a:rPr lang="en-GB" dirty="0"/>
              <a:t>, W. J. (2004) ‘</a:t>
            </a:r>
            <a:r>
              <a:rPr lang="en-GB" dirty="0" err="1"/>
              <a:t>Entepreneurial</a:t>
            </a:r>
            <a:r>
              <a:rPr lang="en-GB" dirty="0"/>
              <a:t> cultures and countercultures’, </a:t>
            </a:r>
            <a:r>
              <a:rPr lang="en-GB" i="1" dirty="0"/>
              <a:t>Academy of Management Learning and Education, </a:t>
            </a:r>
            <a:r>
              <a:rPr lang="en-GB" dirty="0"/>
              <a:t>3: 316-26. </a:t>
            </a:r>
          </a:p>
          <a:p>
            <a:r>
              <a:rPr lang="en-GB" dirty="0"/>
              <a:t>Low, M. and MacMillan (1998) ‘Entrepreneurship: past research and future challenges’, </a:t>
            </a:r>
            <a:r>
              <a:rPr lang="en-GB" i="1" dirty="0"/>
              <a:t>Journal of Management</a:t>
            </a:r>
            <a:r>
              <a:rPr lang="en-GB" dirty="0"/>
              <a:t>, 14(2): 2-26. </a:t>
            </a:r>
          </a:p>
          <a:p>
            <a:r>
              <a:rPr lang="en-GB" dirty="0"/>
              <a:t>Shane, S. and </a:t>
            </a:r>
            <a:r>
              <a:rPr lang="en-GB" dirty="0" err="1"/>
              <a:t>Venkataranam</a:t>
            </a:r>
            <a:r>
              <a:rPr lang="en-GB" dirty="0"/>
              <a:t>, S. (2000) ‘The promise of entrepreneurship as a field of research’, </a:t>
            </a:r>
            <a:r>
              <a:rPr lang="en-GB" i="1" dirty="0"/>
              <a:t>Academy of Management Review</a:t>
            </a:r>
            <a:r>
              <a:rPr lang="en-GB" dirty="0"/>
              <a:t>, 25(1): 217-26. </a:t>
            </a:r>
          </a:p>
          <a:p>
            <a:r>
              <a:rPr lang="en-GB" dirty="0"/>
              <a:t>Stevenson, H.H. and Carlos </a:t>
            </a:r>
            <a:r>
              <a:rPr lang="en-GB" dirty="0" err="1"/>
              <a:t>Jarillo</a:t>
            </a:r>
            <a:r>
              <a:rPr lang="en-GB" dirty="0"/>
              <a:t>, J. (1990). A Paradigm of Entrepreneurship: Entrepreneurial Management, </a:t>
            </a:r>
            <a:r>
              <a:rPr lang="en-GB" i="1" dirty="0"/>
              <a:t>Strategic Management Journal </a:t>
            </a:r>
            <a:r>
              <a:rPr lang="en-GB" dirty="0"/>
              <a:t>(1986–1998), 11(5), pp.17–17.</a:t>
            </a:r>
          </a:p>
          <a:p>
            <a:r>
              <a:rPr lang="en-GB" b="1" dirty="0"/>
              <a:t>Some current debate article </a:t>
            </a:r>
            <a:endParaRPr lang="en-GB" dirty="0"/>
          </a:p>
          <a:p>
            <a:r>
              <a:rPr lang="en-GB" dirty="0"/>
              <a:t>Zahra, S.A., Wright, M. and </a:t>
            </a:r>
            <a:r>
              <a:rPr lang="en-GB" dirty="0" err="1"/>
              <a:t>Abdelgawad</a:t>
            </a:r>
            <a:r>
              <a:rPr lang="en-GB" dirty="0"/>
              <a:t>, S.G., (2014). Contextualization and the advancement of entrepreneurship research. </a:t>
            </a:r>
            <a:r>
              <a:rPr lang="en-GB" i="1" dirty="0"/>
              <a:t>International Small Business Journal</a:t>
            </a:r>
            <a:r>
              <a:rPr lang="en-GB" dirty="0"/>
              <a:t>. </a:t>
            </a:r>
          </a:p>
          <a:p>
            <a:r>
              <a:rPr lang="en-GB" dirty="0"/>
              <a:t>Rehn, A., </a:t>
            </a:r>
            <a:r>
              <a:rPr lang="en-GB" dirty="0" err="1"/>
              <a:t>Brännback</a:t>
            </a:r>
            <a:r>
              <a:rPr lang="en-GB" dirty="0"/>
              <a:t>, M., </a:t>
            </a:r>
            <a:r>
              <a:rPr lang="en-GB" dirty="0" err="1"/>
              <a:t>Carsrud</a:t>
            </a:r>
            <a:r>
              <a:rPr lang="en-GB" dirty="0"/>
              <a:t>, A. and </a:t>
            </a:r>
            <a:r>
              <a:rPr lang="en-GB" dirty="0" err="1"/>
              <a:t>Lindahl</a:t>
            </a:r>
            <a:r>
              <a:rPr lang="en-GB" dirty="0"/>
              <a:t>, M., 2013. Challenging the myths of entrepreneurship?. </a:t>
            </a:r>
            <a:r>
              <a:rPr lang="en-GB" i="1" dirty="0"/>
              <a:t>Entrepreneurship &amp; Regional Development</a:t>
            </a:r>
            <a:r>
              <a:rPr lang="en-GB" dirty="0"/>
              <a:t>, 25(7-8), pp.543-551. </a:t>
            </a:r>
          </a:p>
          <a:p>
            <a:r>
              <a:rPr lang="en-GB" dirty="0"/>
              <a:t>I also have an introduction/applied perspective handbook, from a distance learning module</a:t>
            </a:r>
          </a:p>
        </p:txBody>
      </p:sp>
      <p:sp>
        <p:nvSpPr>
          <p:cNvPr id="3" name="Title 2"/>
          <p:cNvSpPr>
            <a:spLocks noGrp="1"/>
          </p:cNvSpPr>
          <p:nvPr>
            <p:ph type="title"/>
          </p:nvPr>
        </p:nvSpPr>
        <p:spPr/>
        <p:txBody>
          <a:bodyPr/>
          <a:lstStyle/>
          <a:p>
            <a:r>
              <a:rPr lang="en-GB" dirty="0" smtClean="0"/>
              <a:t>Academic research</a:t>
            </a:r>
            <a:endParaRPr lang="en-GB" dirty="0"/>
          </a:p>
        </p:txBody>
      </p:sp>
    </p:spTree>
    <p:extLst>
      <p:ext uri="{BB962C8B-B14F-4D97-AF65-F5344CB8AC3E}">
        <p14:creationId xmlns:p14="http://schemas.microsoft.com/office/powerpoint/2010/main" val="33578478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2" y="5029200"/>
            <a:ext cx="7772400" cy="304800"/>
          </a:xfrm>
        </p:spPr>
        <p:txBody>
          <a:bodyPr>
            <a:normAutofit fontScale="90000"/>
          </a:bodyPr>
          <a:lstStyle/>
          <a:p>
            <a:endParaRPr lang="en-GB" dirty="0"/>
          </a:p>
        </p:txBody>
      </p:sp>
      <p:sp>
        <p:nvSpPr>
          <p:cNvPr id="3" name="Text Placeholder 2"/>
          <p:cNvSpPr>
            <a:spLocks noGrp="1"/>
          </p:cNvSpPr>
          <p:nvPr>
            <p:ph type="body" idx="1"/>
          </p:nvPr>
        </p:nvSpPr>
        <p:spPr>
          <a:xfrm>
            <a:off x="1367365" y="1437448"/>
            <a:ext cx="6417734" cy="2829752"/>
          </a:xfrm>
        </p:spPr>
        <p:txBody>
          <a:bodyPr>
            <a:noAutofit/>
          </a:bodyPr>
          <a:lstStyle/>
          <a:p>
            <a:r>
              <a:rPr lang="en-GB" sz="4800" dirty="0" smtClean="0">
                <a:latin typeface="Arial" panose="020B0604020202020204" pitchFamily="34" charset="0"/>
                <a:cs typeface="Arial" panose="020B0604020202020204" pitchFamily="34" charset="0"/>
              </a:rPr>
              <a:t>Questions?</a:t>
            </a:r>
          </a:p>
          <a:p>
            <a:r>
              <a:rPr lang="en-GB" sz="4800" dirty="0" smtClean="0">
                <a:latin typeface="Arial" panose="020B0604020202020204" pitchFamily="34" charset="0"/>
                <a:cs typeface="Arial" panose="020B0604020202020204" pitchFamily="34" charset="0"/>
              </a:rPr>
              <a:t>Comments?</a:t>
            </a:r>
          </a:p>
          <a:p>
            <a:r>
              <a:rPr lang="en-GB" sz="4800" dirty="0" smtClean="0">
                <a:latin typeface="Arial" panose="020B0604020202020204" pitchFamily="34" charset="0"/>
                <a:cs typeface="Arial" panose="020B0604020202020204" pitchFamily="34" charset="0"/>
              </a:rPr>
              <a:t>Where next?</a:t>
            </a:r>
            <a:endParaRPr lang="en-GB"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87197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dirty="0" smtClean="0"/>
              <a:t>There are many sources of “inspiration”</a:t>
            </a:r>
          </a:p>
          <a:p>
            <a:r>
              <a:rPr lang="en-GB" dirty="0" smtClean="0"/>
              <a:t>But there are great similarities</a:t>
            </a:r>
          </a:p>
          <a:p>
            <a:r>
              <a:rPr lang="en-GB" dirty="0" smtClean="0"/>
              <a:t>We have to synthesise the sources</a:t>
            </a:r>
          </a:p>
          <a:p>
            <a:r>
              <a:rPr lang="en-GB" dirty="0" smtClean="0"/>
              <a:t>And produce a definition of the key attributes of an entrepreneur in the “creative industries”</a:t>
            </a:r>
            <a:endParaRPr lang="en-GB" dirty="0"/>
          </a:p>
        </p:txBody>
      </p:sp>
      <p:sp>
        <p:nvSpPr>
          <p:cNvPr id="2" name="Title 1"/>
          <p:cNvSpPr>
            <a:spLocks noGrp="1"/>
          </p:cNvSpPr>
          <p:nvPr>
            <p:ph type="title"/>
          </p:nvPr>
        </p:nvSpPr>
        <p:spPr/>
        <p:txBody>
          <a:bodyPr>
            <a:normAutofit fontScale="90000"/>
          </a:bodyPr>
          <a:lstStyle/>
          <a:p>
            <a:pPr marL="571500" indent="-571500" algn="l">
              <a:buFont typeface="Arial" panose="020B0604020202020204" pitchFamily="34" charset="0"/>
              <a:buChar char="•"/>
            </a:pPr>
            <a:r>
              <a:rPr lang="en-GB" dirty="0" smtClean="0"/>
              <a:t/>
            </a:r>
            <a:br>
              <a:rPr lang="en-GB" dirty="0" smtClean="0"/>
            </a:br>
            <a:r>
              <a:rPr lang="en-GB" dirty="0" smtClean="0"/>
              <a:t>Is there a conclusion?</a:t>
            </a:r>
            <a:endParaRPr lang="en-GB" dirty="0"/>
          </a:p>
        </p:txBody>
      </p:sp>
    </p:spTree>
    <p:extLst>
      <p:ext uri="{BB962C8B-B14F-4D97-AF65-F5344CB8AC3E}">
        <p14:creationId xmlns:p14="http://schemas.microsoft.com/office/powerpoint/2010/main" val="14236372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What are the “creative industries”?</a:t>
            </a:r>
          </a:p>
          <a:p>
            <a:r>
              <a:rPr lang="en-GB" dirty="0" smtClean="0"/>
              <a:t>What are the key attributes of an entrepreneur?</a:t>
            </a:r>
          </a:p>
          <a:p>
            <a:r>
              <a:rPr lang="en-GB" dirty="0" smtClean="0"/>
              <a:t>Are they universal in the creative industries?</a:t>
            </a:r>
          </a:p>
          <a:p>
            <a:r>
              <a:rPr lang="en-GB" dirty="0" smtClean="0"/>
              <a:t>If not are there sub sector nuances?</a:t>
            </a:r>
          </a:p>
          <a:p>
            <a:endParaRPr lang="en-GB" dirty="0"/>
          </a:p>
          <a:p>
            <a:r>
              <a:rPr lang="en-GB" dirty="0" smtClean="0"/>
              <a:t>After these decisions are made we will develop the questionnaire for country research</a:t>
            </a:r>
            <a:endParaRPr lang="en-GB" dirty="0"/>
          </a:p>
        </p:txBody>
      </p:sp>
      <p:sp>
        <p:nvSpPr>
          <p:cNvPr id="3" name="Title 2"/>
          <p:cNvSpPr>
            <a:spLocks noGrp="1"/>
          </p:cNvSpPr>
          <p:nvPr>
            <p:ph type="title"/>
          </p:nvPr>
        </p:nvSpPr>
        <p:spPr/>
        <p:txBody>
          <a:bodyPr/>
          <a:lstStyle/>
          <a:p>
            <a:r>
              <a:rPr lang="en-GB" dirty="0" smtClean="0"/>
              <a:t>Decisions to be made</a:t>
            </a:r>
            <a:endParaRPr lang="en-GB" dirty="0"/>
          </a:p>
        </p:txBody>
      </p:sp>
    </p:spTree>
    <p:extLst>
      <p:ext uri="{BB962C8B-B14F-4D97-AF65-F5344CB8AC3E}">
        <p14:creationId xmlns:p14="http://schemas.microsoft.com/office/powerpoint/2010/main" val="673705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endParaRPr lang="en-GB" dirty="0" smtClean="0">
              <a:effectLst/>
            </a:endParaRPr>
          </a:p>
          <a:p>
            <a:r>
              <a:rPr lang="en-GB" dirty="0" smtClean="0"/>
              <a:t>As </a:t>
            </a:r>
            <a:r>
              <a:rPr lang="en-GB" dirty="0"/>
              <a:t>the price of technology falls and the power of processors increase new rivals with new ways to your customers’ markets will emerge</a:t>
            </a:r>
          </a:p>
          <a:p>
            <a:r>
              <a:rPr lang="en-GB" dirty="0"/>
              <a:t>Government policy may indeed encourage such rivals – “the new digital economy”</a:t>
            </a:r>
          </a:p>
          <a:p>
            <a:r>
              <a:rPr lang="en-GB" dirty="0"/>
              <a:t>Successful companies nurture </a:t>
            </a:r>
            <a:r>
              <a:rPr lang="en-GB" dirty="0" smtClean="0"/>
              <a:t>relationships </a:t>
            </a:r>
            <a:r>
              <a:rPr lang="en-GB" dirty="0"/>
              <a:t>(customers, suppliers, educational) and are always early adopters and ahead of new entrants in investment in equipment and talent</a:t>
            </a:r>
          </a:p>
          <a:p>
            <a:pPr lvl="2"/>
            <a:endParaRPr lang="en-GB" dirty="0" smtClean="0"/>
          </a:p>
          <a:p>
            <a:r>
              <a:rPr lang="en-GB" dirty="0" smtClean="0"/>
              <a:t>Product </a:t>
            </a:r>
            <a:r>
              <a:rPr lang="en-GB" dirty="0"/>
              <a:t>and service differentiation will be key and successful companies will develop their own “brand” which will act as a “wall” to be scaled by new entrants</a:t>
            </a:r>
          </a:p>
          <a:p>
            <a:r>
              <a:rPr lang="en-GB" dirty="0"/>
              <a:t>Networking at a senior level will be important</a:t>
            </a:r>
          </a:p>
          <a:p>
            <a:endParaRPr lang="en-GB" dirty="0"/>
          </a:p>
        </p:txBody>
      </p:sp>
      <p:sp>
        <p:nvSpPr>
          <p:cNvPr id="2" name="Title 1"/>
          <p:cNvSpPr>
            <a:spLocks noGrp="1"/>
          </p:cNvSpPr>
          <p:nvPr>
            <p:ph type="title"/>
          </p:nvPr>
        </p:nvSpPr>
        <p:spPr/>
        <p:txBody>
          <a:bodyPr>
            <a:normAutofit/>
          </a:bodyPr>
          <a:lstStyle/>
          <a:p>
            <a:pPr lvl="1" algn="ctr" rtl="0">
              <a:spcBef>
                <a:spcPct val="0"/>
              </a:spcBef>
            </a:pPr>
            <a:r>
              <a:rPr lang="en-GB" sz="3200" dirty="0" smtClean="0"/>
              <a:t>Threat of new market entrants.</a:t>
            </a:r>
            <a:br>
              <a:rPr lang="en-GB" sz="3200" dirty="0" smtClean="0"/>
            </a:br>
            <a:endParaRPr lang="en-GB" sz="3200" dirty="0"/>
          </a:p>
        </p:txBody>
      </p:sp>
    </p:spTree>
    <p:extLst>
      <p:ext uri="{BB962C8B-B14F-4D97-AF65-F5344CB8AC3E}">
        <p14:creationId xmlns:p14="http://schemas.microsoft.com/office/powerpoint/2010/main" val="2826666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endParaRPr lang="en-GB" dirty="0" smtClean="0">
              <a:effectLst/>
            </a:endParaRPr>
          </a:p>
          <a:p>
            <a:r>
              <a:rPr lang="en-GB" dirty="0" smtClean="0"/>
              <a:t>The </a:t>
            </a:r>
            <a:r>
              <a:rPr lang="en-GB" dirty="0"/>
              <a:t>successful companies will NOT sell on price but on the trilogy of:</a:t>
            </a:r>
          </a:p>
          <a:p>
            <a:pPr lvl="2"/>
            <a:r>
              <a:rPr lang="en-GB" dirty="0"/>
              <a:t>Service (multi-level relationship)</a:t>
            </a:r>
          </a:p>
          <a:p>
            <a:pPr lvl="2"/>
            <a:r>
              <a:rPr lang="en-GB" dirty="0"/>
              <a:t>Innovation</a:t>
            </a:r>
          </a:p>
          <a:p>
            <a:pPr lvl="2"/>
            <a:r>
              <a:rPr lang="en-GB" dirty="0"/>
              <a:t>Value added (customer ROI)</a:t>
            </a:r>
          </a:p>
          <a:p>
            <a:r>
              <a:rPr lang="en-GB" dirty="0"/>
              <a:t>The aim will be to eliminate buyer leverage by constant </a:t>
            </a:r>
            <a:r>
              <a:rPr lang="en-GB" dirty="0" smtClean="0"/>
              <a:t>contact, understanding </a:t>
            </a:r>
            <a:r>
              <a:rPr lang="en-GB" dirty="0"/>
              <a:t>and </a:t>
            </a:r>
            <a:r>
              <a:rPr lang="en-GB" dirty="0" smtClean="0"/>
              <a:t>service development</a:t>
            </a:r>
            <a:endParaRPr lang="en-GB" dirty="0"/>
          </a:p>
          <a:p>
            <a:endParaRPr lang="en-GB" dirty="0"/>
          </a:p>
        </p:txBody>
      </p:sp>
      <p:sp>
        <p:nvSpPr>
          <p:cNvPr id="2" name="Title 1"/>
          <p:cNvSpPr>
            <a:spLocks noGrp="1"/>
          </p:cNvSpPr>
          <p:nvPr>
            <p:ph type="title"/>
          </p:nvPr>
        </p:nvSpPr>
        <p:spPr/>
        <p:txBody>
          <a:bodyPr>
            <a:normAutofit/>
          </a:bodyPr>
          <a:lstStyle/>
          <a:p>
            <a:pPr lvl="1" algn="ctr" rtl="0">
              <a:spcBef>
                <a:spcPct val="0"/>
              </a:spcBef>
            </a:pPr>
            <a:r>
              <a:rPr lang="en-GB" sz="3200" dirty="0" smtClean="0"/>
              <a:t>Bargaining power of buyers.</a:t>
            </a:r>
            <a:br>
              <a:rPr lang="en-GB" sz="3200" dirty="0" smtClean="0"/>
            </a:br>
            <a:endParaRPr lang="en-GB" sz="3200" dirty="0"/>
          </a:p>
        </p:txBody>
      </p:sp>
    </p:spTree>
    <p:extLst>
      <p:ext uri="{BB962C8B-B14F-4D97-AF65-F5344CB8AC3E}">
        <p14:creationId xmlns:p14="http://schemas.microsoft.com/office/powerpoint/2010/main" val="4169948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endParaRPr lang="en-GB" dirty="0" smtClean="0">
              <a:effectLst/>
            </a:endParaRPr>
          </a:p>
          <a:p>
            <a:r>
              <a:rPr lang="en-GB" dirty="0" smtClean="0"/>
              <a:t>Similarly </a:t>
            </a:r>
            <a:r>
              <a:rPr lang="en-GB" dirty="0"/>
              <a:t>to working with buyers, </a:t>
            </a:r>
            <a:r>
              <a:rPr lang="en-GB" dirty="0" smtClean="0"/>
              <a:t>relationships </a:t>
            </a:r>
            <a:r>
              <a:rPr lang="en-GB" dirty="0"/>
              <a:t>with suppliers will not be confrontational but mutually supportive</a:t>
            </a:r>
          </a:p>
          <a:p>
            <a:r>
              <a:rPr lang="en-GB" dirty="0"/>
              <a:t>Building relationships is important for successful companies and will be done at all levels – operator through to CEO</a:t>
            </a:r>
          </a:p>
          <a:p>
            <a:r>
              <a:rPr lang="en-GB" dirty="0"/>
              <a:t>The aim will be to deliver a price/service differentiation which will flow through to customers</a:t>
            </a:r>
          </a:p>
          <a:p>
            <a:endParaRPr lang="en-GB" dirty="0"/>
          </a:p>
        </p:txBody>
      </p:sp>
      <p:sp>
        <p:nvSpPr>
          <p:cNvPr id="2" name="Title 1"/>
          <p:cNvSpPr>
            <a:spLocks noGrp="1"/>
          </p:cNvSpPr>
          <p:nvPr>
            <p:ph type="title"/>
          </p:nvPr>
        </p:nvSpPr>
        <p:spPr/>
        <p:txBody>
          <a:bodyPr>
            <a:normAutofit/>
          </a:bodyPr>
          <a:lstStyle/>
          <a:p>
            <a:pPr lvl="1" algn="ctr" rtl="0">
              <a:spcBef>
                <a:spcPct val="0"/>
              </a:spcBef>
            </a:pPr>
            <a:r>
              <a:rPr lang="en-GB" sz="3200" dirty="0" smtClean="0"/>
              <a:t>Power of suppliers.</a:t>
            </a:r>
            <a:br>
              <a:rPr lang="en-GB" sz="3200" dirty="0" smtClean="0"/>
            </a:br>
            <a:endParaRPr lang="en-GB" sz="3200" dirty="0"/>
          </a:p>
        </p:txBody>
      </p:sp>
    </p:spTree>
    <p:extLst>
      <p:ext uri="{BB962C8B-B14F-4D97-AF65-F5344CB8AC3E}">
        <p14:creationId xmlns:p14="http://schemas.microsoft.com/office/powerpoint/2010/main" val="1524342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endParaRPr lang="en-GB" dirty="0" smtClean="0">
              <a:effectLst/>
            </a:endParaRPr>
          </a:p>
          <a:p>
            <a:r>
              <a:rPr lang="en-GB" dirty="0" smtClean="0"/>
              <a:t>This </a:t>
            </a:r>
            <a:r>
              <a:rPr lang="en-GB" dirty="0"/>
              <a:t>is perhaps the most challenging to companies and the successful ones will have multiple ears to the ground!</a:t>
            </a:r>
          </a:p>
          <a:p>
            <a:r>
              <a:rPr lang="en-GB" dirty="0"/>
              <a:t>Market intelligence will emerge from relationships and networks at all levels in a company</a:t>
            </a:r>
          </a:p>
          <a:p>
            <a:r>
              <a:rPr lang="en-GB" dirty="0"/>
              <a:t>The plan will to always be one step ahead of the buyer/customer and be ready to learn/innovate/collaborate</a:t>
            </a:r>
          </a:p>
        </p:txBody>
      </p:sp>
      <p:sp>
        <p:nvSpPr>
          <p:cNvPr id="2" name="Title 1"/>
          <p:cNvSpPr>
            <a:spLocks noGrp="1"/>
          </p:cNvSpPr>
          <p:nvPr>
            <p:ph type="title"/>
          </p:nvPr>
        </p:nvSpPr>
        <p:spPr>
          <a:xfrm>
            <a:off x="457200" y="838200"/>
            <a:ext cx="8229600" cy="1676400"/>
          </a:xfrm>
        </p:spPr>
        <p:txBody>
          <a:bodyPr>
            <a:noAutofit/>
          </a:bodyPr>
          <a:lstStyle/>
          <a:p>
            <a:pPr lvl="1" algn="ctr" rtl="0">
              <a:spcBef>
                <a:spcPct val="0"/>
              </a:spcBef>
            </a:pPr>
            <a:r>
              <a:rPr lang="en-GB" sz="3200" dirty="0" smtClean="0"/>
              <a:t>Threat of substitute products (including technology change)</a:t>
            </a:r>
            <a:br>
              <a:rPr lang="en-GB" sz="3200" dirty="0" smtClean="0"/>
            </a:br>
            <a:endParaRPr lang="en-GB" sz="3200" dirty="0"/>
          </a:p>
        </p:txBody>
      </p:sp>
    </p:spTree>
    <p:extLst>
      <p:ext uri="{BB962C8B-B14F-4D97-AF65-F5344CB8AC3E}">
        <p14:creationId xmlns:p14="http://schemas.microsoft.com/office/powerpoint/2010/main" val="34941684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208</TotalTime>
  <Words>2109</Words>
  <Application>Microsoft Office PowerPoint</Application>
  <PresentationFormat>On-screen Show (4:3)</PresentationFormat>
  <Paragraphs>303</Paragraphs>
  <Slides>57</Slides>
  <Notes>0</Notes>
  <HiddenSlides>1</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Waveform</vt:lpstr>
      <vt:lpstr>THRIVE! Existing company profiles Job profiles</vt:lpstr>
      <vt:lpstr>Is there a typical company?</vt:lpstr>
      <vt:lpstr>Our research base</vt:lpstr>
      <vt:lpstr>Michael Porter’s Five Forces </vt:lpstr>
      <vt:lpstr>Existing competitive rivalry between suppliers</vt:lpstr>
      <vt:lpstr>Threat of new market entrants. </vt:lpstr>
      <vt:lpstr>Bargaining power of buyers. </vt:lpstr>
      <vt:lpstr>Power of suppliers. </vt:lpstr>
      <vt:lpstr>Threat of substitute products (including technology change) </vt:lpstr>
      <vt:lpstr> The actions</vt:lpstr>
      <vt:lpstr>Existing competitive rivalry between suppliers  </vt:lpstr>
      <vt:lpstr>Threat of new market entrants </vt:lpstr>
      <vt:lpstr>Bargaining power of buyers</vt:lpstr>
      <vt:lpstr>Power of suppliers </vt:lpstr>
      <vt:lpstr>Threat of substitute products (including technology change) </vt:lpstr>
      <vt:lpstr>In conclusion (and summary)</vt:lpstr>
      <vt:lpstr>Some job profiles of today </vt:lpstr>
      <vt:lpstr>Packaging - traditional</vt:lpstr>
      <vt:lpstr>Sales manager/director – traditional</vt:lpstr>
      <vt:lpstr>Sales Director - traditional</vt:lpstr>
      <vt:lpstr>Digital Marketing Manager – print company</vt:lpstr>
      <vt:lpstr>Operations Director – getting there!</vt:lpstr>
      <vt:lpstr>Graphic Designer (junior) - better</vt:lpstr>
      <vt:lpstr>    Create awesome things </vt:lpstr>
      <vt:lpstr>Just for fun…the DNA of a modern entrepreneurial business</vt:lpstr>
      <vt:lpstr>Same business</vt:lpstr>
      <vt:lpstr>Their reception</vt:lpstr>
      <vt:lpstr>And now some research on Entrepreneurial knowledge/skills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Skills Panorama</vt:lpstr>
      <vt:lpstr>Skills Panorama</vt:lpstr>
      <vt:lpstr>Skills Panorama</vt:lpstr>
      <vt:lpstr>Skills Panorama</vt:lpstr>
      <vt:lpstr>Skills Panorama</vt:lpstr>
      <vt:lpstr>Skills Panorama</vt:lpstr>
      <vt:lpstr>Skills Panorama</vt:lpstr>
      <vt:lpstr>PowerPoint Presentation</vt:lpstr>
      <vt:lpstr>PowerPoint Presentation</vt:lpstr>
      <vt:lpstr>Academic research</vt:lpstr>
      <vt:lpstr>Academic research</vt:lpstr>
      <vt:lpstr>PowerPoint Presentation</vt:lpstr>
      <vt:lpstr> Is there a conclusion?</vt:lpstr>
      <vt:lpstr>Decisions to be made</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THRIVE! Existing company profiles</dc:title>
  <dc:creator>mike</dc:creator>
  <cp:lastModifiedBy>mike</cp:lastModifiedBy>
  <cp:revision>23</cp:revision>
  <dcterms:created xsi:type="dcterms:W3CDTF">2016-11-29T10:44:41Z</dcterms:created>
  <dcterms:modified xsi:type="dcterms:W3CDTF">2016-12-01T21:34:29Z</dcterms:modified>
</cp:coreProperties>
</file>