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72" r:id="rId5"/>
    <p:sldId id="257" r:id="rId6"/>
    <p:sldId id="284" r:id="rId7"/>
    <p:sldId id="287" r:id="rId8"/>
    <p:sldId id="288" r:id="rId9"/>
    <p:sldId id="289" r:id="rId10"/>
    <p:sldId id="292" r:id="rId11"/>
    <p:sldId id="285" r:id="rId12"/>
    <p:sldId id="282" r:id="rId13"/>
    <p:sldId id="286" r:id="rId14"/>
    <p:sldId id="268" r:id="rId15"/>
    <p:sldId id="259" r:id="rId16"/>
    <p:sldId id="260" r:id="rId17"/>
    <p:sldId id="269" r:id="rId18"/>
    <p:sldId id="283" r:id="rId19"/>
    <p:sldId id="262" r:id="rId20"/>
    <p:sldId id="261" r:id="rId21"/>
    <p:sldId id="276" r:id="rId22"/>
    <p:sldId id="277" r:id="rId23"/>
    <p:sldId id="278" r:id="rId24"/>
    <p:sldId id="297" r:id="rId25"/>
    <p:sldId id="293" r:id="rId2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86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08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80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08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92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11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8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7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5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6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02AC-9291-4FF2-B604-FAFB24958471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34903-54E7-4FB0-B07C-D0F69BAEE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50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21976" y="1344706"/>
            <a:ext cx="100449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 </a:t>
            </a:r>
            <a:r>
              <a:rPr lang="de-DE" sz="3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Profiles</a:t>
            </a:r>
            <a:endParaRPr lang="de-DE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Kick-Off-Meeting</a:t>
            </a:r>
          </a:p>
          <a:p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Amstelveen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1st </a:t>
            </a:r>
            <a:r>
              <a:rPr lang="de-D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2558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795" y="1119636"/>
            <a:ext cx="6408240" cy="42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Subsectors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62140"/>
              </p:ext>
            </p:extLst>
          </p:nvPr>
        </p:nvGraphicFramePr>
        <p:xfrm>
          <a:off x="3240740" y="1479174"/>
          <a:ext cx="3160059" cy="3243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0059"/>
              </a:tblGrid>
              <a:tr h="46332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Subsectors</a:t>
                      </a:r>
                      <a:endParaRPr lang="de-DE" dirty="0"/>
                    </a:p>
                  </a:txBody>
                  <a:tcPr/>
                </a:tc>
              </a:tr>
              <a:tr h="463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Software-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games-industry</a:t>
                      </a:r>
                      <a:endParaRPr lang="de-DE" dirty="0" smtClean="0"/>
                    </a:p>
                  </a:txBody>
                  <a:tcPr/>
                </a:tc>
              </a:tr>
              <a:tr h="463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Design </a:t>
                      </a:r>
                      <a:r>
                        <a:rPr lang="de-DE" dirty="0" err="1" smtClean="0"/>
                        <a:t>industry</a:t>
                      </a:r>
                      <a:endParaRPr lang="de-DE" dirty="0" smtClean="0"/>
                    </a:p>
                  </a:txBody>
                  <a:tcPr/>
                </a:tc>
              </a:tr>
              <a:tr h="463325">
                <a:tc>
                  <a:txBody>
                    <a:bodyPr/>
                    <a:lstStyle/>
                    <a:p>
                      <a:r>
                        <a:rPr lang="de-DE" dirty="0" smtClean="0"/>
                        <a:t>Advertising </a:t>
                      </a:r>
                      <a:r>
                        <a:rPr lang="de-DE" dirty="0" err="1" smtClean="0"/>
                        <a:t>market</a:t>
                      </a:r>
                      <a:endParaRPr lang="de-DE" dirty="0"/>
                    </a:p>
                  </a:txBody>
                  <a:tcPr/>
                </a:tc>
              </a:tr>
              <a:tr h="463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Press </a:t>
                      </a:r>
                      <a:r>
                        <a:rPr lang="de-DE" dirty="0" err="1" smtClean="0"/>
                        <a:t>market</a:t>
                      </a:r>
                      <a:endParaRPr lang="de-DE" dirty="0" smtClean="0"/>
                    </a:p>
                  </a:txBody>
                  <a:tcPr/>
                </a:tc>
              </a:tr>
              <a:tr h="463325"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</a:tr>
              <a:tr h="463325"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5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5800" y="4289612"/>
            <a:ext cx="587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employment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279" y="1438836"/>
            <a:ext cx="9131897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765" y="1223682"/>
            <a:ext cx="376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7540" y="2017059"/>
            <a:ext cx="5499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Percentage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self-employed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23 % (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employment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Percentage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(&lt; 2 Mio. €)</a:t>
            </a: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97 %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431305" y="1223682"/>
            <a:ext cx="4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Start-ups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50301"/>
          <a:stretch/>
        </p:blipFill>
        <p:spPr>
          <a:xfrm>
            <a:off x="7718613" y="1721224"/>
            <a:ext cx="2759098" cy="37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Lifecycle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Companies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925" y="1142258"/>
            <a:ext cx="6690628" cy="44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712700" y="1008528"/>
            <a:ext cx="8901953" cy="1815355"/>
            <a:chOff x="1559859" y="1116104"/>
            <a:chExt cx="8901953" cy="181535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/>
            <a:srcRect l="5478" t="8192" r="286" b="63224"/>
            <a:stretch/>
          </p:blipFill>
          <p:spPr>
            <a:xfrm>
              <a:off x="1559859" y="1116104"/>
              <a:ext cx="8875058" cy="1783969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9318812" y="2245659"/>
              <a:ext cx="1143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0" name="Gerader Verbinder 9"/>
          <p:cNvCxnSpPr/>
          <p:nvPr/>
        </p:nvCxnSpPr>
        <p:spPr>
          <a:xfrm>
            <a:off x="712700" y="1143000"/>
            <a:ext cx="0" cy="453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2115677" y="1142999"/>
            <a:ext cx="0" cy="453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3626230" y="1142999"/>
            <a:ext cx="0" cy="453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5150229" y="1142999"/>
            <a:ext cx="0" cy="453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6674229" y="1221441"/>
            <a:ext cx="0" cy="453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8198230" y="1295398"/>
            <a:ext cx="0" cy="453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9628099" y="1295399"/>
            <a:ext cx="0" cy="4531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712700" y="2622176"/>
            <a:ext cx="8915399" cy="40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21661" y="2738708"/>
            <a:ext cx="148814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structures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Incentives </a:t>
            </a: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Profit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sharing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96352" y="2788607"/>
            <a:ext cx="1488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communi-cation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structures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Variety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complexity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53040" y="4650908"/>
            <a:ext cx="1400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 </a:t>
            </a:r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</a:t>
            </a:r>
            <a:endParaRPr lang="de-DE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founders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274805" y="4634186"/>
            <a:ext cx="13581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Autonomy</a:t>
            </a:r>
            <a:r>
              <a:rPr lang="de-DE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</a:t>
            </a:r>
            <a:endParaRPr lang="de-DE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structures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delegation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empployees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774134" y="2793090"/>
            <a:ext cx="14881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heads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controlling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b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852588" y="4477305"/>
            <a:ext cx="1243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</a:t>
            </a:r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</a:t>
            </a:r>
            <a:endParaRPr lang="de-DE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tasks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top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departments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230893" y="2797573"/>
            <a:ext cx="148814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bureaucracy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09347" y="4078378"/>
            <a:ext cx="1243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de-DE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tape</a:t>
            </a:r>
            <a:r>
              <a:rPr lang="de-DE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</a:t>
            </a:r>
            <a:endParaRPr lang="de-DE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723522" y="2811020"/>
            <a:ext cx="148814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Matrix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Intelligent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01976" y="4078378"/>
            <a:ext cx="1382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</a:t>
            </a:r>
            <a:r>
              <a:rPr lang="de-DE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internal </a:t>
            </a:r>
            <a:r>
              <a:rPr lang="de-DE" sz="1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endParaRPr lang="de-DE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de-DE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partnerships</a:t>
            </a:r>
            <a:endParaRPr lang="de-DE" sz="1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180282" y="2828950"/>
            <a:ext cx="14881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 </a:t>
            </a:r>
            <a:r>
              <a:rPr lang="de-DE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endParaRPr lang="de-DE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Outsourcing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Networking </a:t>
            </a:r>
          </a:p>
          <a:p>
            <a:endParaRPr lang="de-DE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87158" y="1705134"/>
            <a:ext cx="47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0125629" y="3890779"/>
            <a:ext cx="47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0600751" y="3952335"/>
            <a:ext cx="1167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stuck in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  <a:endParaRPr lang="de-DE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Founder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de-DE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 </a:t>
            </a:r>
            <a:r>
              <a:rPr lang="de-DE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responsibility</a:t>
            </a:r>
            <a:endParaRPr lang="de-DE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88190"/>
              </p:ext>
            </p:extLst>
          </p:nvPr>
        </p:nvGraphicFramePr>
        <p:xfrm>
          <a:off x="1088464" y="1727493"/>
          <a:ext cx="9884336" cy="339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048"/>
                <a:gridCol w="1197429"/>
                <a:gridCol w="1196788"/>
                <a:gridCol w="1371600"/>
                <a:gridCol w="1573306"/>
                <a:gridCol w="1721117"/>
                <a:gridCol w="1412048"/>
              </a:tblGrid>
              <a:tr h="56567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Creativity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Direction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Delegation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Co-ordination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Collaboration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Alliances</a:t>
                      </a:r>
                      <a:endParaRPr lang="de-DE" dirty="0"/>
                    </a:p>
                  </a:txBody>
                  <a:tcPr/>
                </a:tc>
              </a:tr>
              <a:tr h="565672">
                <a:tc>
                  <a:txBody>
                    <a:bodyPr/>
                    <a:lstStyle/>
                    <a:p>
                      <a:r>
                        <a:rPr lang="de-DE" dirty="0" smtClean="0"/>
                        <a:t>&lt;  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5672">
                <a:tc>
                  <a:txBody>
                    <a:bodyPr/>
                    <a:lstStyle/>
                    <a:p>
                      <a:r>
                        <a:rPr lang="de-DE" dirty="0" smtClean="0"/>
                        <a:t>&lt;  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5672">
                <a:tc>
                  <a:txBody>
                    <a:bodyPr/>
                    <a:lstStyle/>
                    <a:p>
                      <a:r>
                        <a:rPr lang="de-DE" dirty="0" smtClean="0"/>
                        <a:t>&lt;  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65672">
                <a:tc>
                  <a:txBody>
                    <a:bodyPr/>
                    <a:lstStyle/>
                    <a:p>
                      <a:r>
                        <a:rPr lang="de-DE" dirty="0" smtClean="0"/>
                        <a:t>&lt; 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5672"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5800" y="4289612"/>
            <a:ext cx="587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„Type“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83" y="1170733"/>
            <a:ext cx="3710485" cy="45075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r="76731"/>
          <a:stretch/>
        </p:blipFill>
        <p:spPr>
          <a:xfrm>
            <a:off x="9635565" y="1220872"/>
            <a:ext cx="1801906" cy="42862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016" y="1170733"/>
            <a:ext cx="3752988" cy="36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matrix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26868"/>
              </p:ext>
            </p:extLst>
          </p:nvPr>
        </p:nvGraphicFramePr>
        <p:xfrm>
          <a:off x="3548528" y="2554036"/>
          <a:ext cx="47229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81"/>
                <a:gridCol w="944581"/>
                <a:gridCol w="944581"/>
                <a:gridCol w="944581"/>
                <a:gridCol w="944581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827494" y="1700610"/>
            <a:ext cx="283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Companies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93922"/>
              </p:ext>
            </p:extLst>
          </p:nvPr>
        </p:nvGraphicFramePr>
        <p:xfrm>
          <a:off x="685800" y="2554036"/>
          <a:ext cx="1706282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28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75105"/>
              </p:ext>
            </p:extLst>
          </p:nvPr>
        </p:nvGraphicFramePr>
        <p:xfrm>
          <a:off x="9427882" y="2554036"/>
          <a:ext cx="165249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249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332259" y="1700610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-57509" y="1517869"/>
            <a:ext cx="31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Subsectors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657" y="1481402"/>
            <a:ext cx="9489143" cy="37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0270" y="1035427"/>
            <a:ext cx="8767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enterprises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Single/solo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Teams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female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???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„Origin“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/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„Strategic“ ???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???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(different)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lifecycle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09044"/>
              </p:ext>
            </p:extLst>
          </p:nvPr>
        </p:nvGraphicFramePr>
        <p:xfrm>
          <a:off x="1642035" y="1327442"/>
          <a:ext cx="8550834" cy="38176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9730"/>
                <a:gridCol w="1546411"/>
                <a:gridCol w="1411942"/>
                <a:gridCol w="1613647"/>
                <a:gridCol w="833965"/>
                <a:gridCol w="1425139"/>
              </a:tblGrid>
              <a:tr h="54101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Single / solo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Team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</a:tr>
              <a:tr h="541019">
                <a:tc>
                  <a:txBody>
                    <a:bodyPr/>
                    <a:lstStyle/>
                    <a:p>
                      <a:r>
                        <a:rPr lang="de-DE" dirty="0" smtClean="0"/>
                        <a:t>Student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4101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Employee</a:t>
                      </a:r>
                      <a:r>
                        <a:rPr lang="de-DE" dirty="0" smtClean="0"/>
                        <a:t>  University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4101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Existing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enterprise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(Person)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41019">
                <a:tc>
                  <a:txBody>
                    <a:bodyPr/>
                    <a:lstStyle/>
                    <a:p>
                      <a:r>
                        <a:rPr lang="de-DE" dirty="0" smtClean="0"/>
                        <a:t>Strategic</a:t>
                      </a:r>
                      <a:r>
                        <a:rPr lang="de-DE" baseline="0" dirty="0" smtClean="0"/>
                        <a:t> 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(Organisation)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4101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36522"/>
              </p:ext>
            </p:extLst>
          </p:nvPr>
        </p:nvGraphicFramePr>
        <p:xfrm>
          <a:off x="2681968" y="484098"/>
          <a:ext cx="9057312" cy="5262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2114"/>
                <a:gridCol w="1276990"/>
                <a:gridCol w="1509552"/>
                <a:gridCol w="2094741"/>
                <a:gridCol w="1344706"/>
                <a:gridCol w="1089209"/>
              </a:tblGrid>
              <a:tr h="45043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Cristine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Martin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Harold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Maud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smtClean="0"/>
                        <a:t>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26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baseline="0" dirty="0" smtClean="0"/>
                        <a:t> 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smtClean="0"/>
                        <a:t>Gender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male/</a:t>
                      </a:r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Qualification</a:t>
                      </a:r>
                      <a:r>
                        <a:rPr lang="de-DE" dirty="0" smtClean="0"/>
                        <a:t>/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Know-how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Software-engineer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Advertising </a:t>
                      </a:r>
                      <a:r>
                        <a:rPr lang="de-DE" dirty="0" err="1" smtClean="0"/>
                        <a:t>merchant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Current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status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career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student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employee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Scientists</a:t>
                      </a:r>
                      <a:r>
                        <a:rPr lang="de-DE" dirty="0" smtClean="0"/>
                        <a:t> in </a:t>
                      </a:r>
                      <a:r>
                        <a:rPr lang="de-DE" dirty="0" err="1" smtClean="0"/>
                        <a:t>research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institute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smtClean="0"/>
                        <a:t>Motivation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alternative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Staff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cuts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Invention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Crisis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Subsector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Design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Advertising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Games </a:t>
                      </a:r>
                      <a:r>
                        <a:rPr lang="de-DE" dirty="0" err="1" smtClean="0"/>
                        <a:t>industry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(s)/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Service(s) (</a:t>
                      </a:r>
                      <a:r>
                        <a:rPr lang="de-DE" dirty="0" err="1" smtClean="0"/>
                        <a:t>idea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r="72329" b="50556"/>
          <a:stretch/>
        </p:blipFill>
        <p:spPr>
          <a:xfrm>
            <a:off x="497541" y="1208517"/>
            <a:ext cx="1256214" cy="1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5800" y="4276165"/>
            <a:ext cx="106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2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119183"/>
            <a:ext cx="2420471" cy="24896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069" y="4081230"/>
            <a:ext cx="4594731" cy="15946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674" y="852456"/>
            <a:ext cx="5062798" cy="29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5800" y="4289612"/>
            <a:ext cx="587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Subsectors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Industries –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subsectors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11165" t="9131" r="9338" b="6355"/>
          <a:stretch/>
        </p:blipFill>
        <p:spPr>
          <a:xfrm>
            <a:off x="5144248" y="1300057"/>
            <a:ext cx="6562166" cy="42670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7541" y="2006094"/>
            <a:ext cx="3576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culture and creative industries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comprise all cultural and creative enterprises that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mainly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market-oriented and deal with the creation,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and/or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dissemination through the media of cultural/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goods and services. The main criterion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 is the commercial character of the company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Ministers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1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subsectors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11165" t="9131" r="9338" b="6355"/>
          <a:stretch/>
        </p:blipFill>
        <p:spPr>
          <a:xfrm>
            <a:off x="2643068" y="1057286"/>
            <a:ext cx="6562166" cy="42670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221064" y="2824656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90764" y="4164443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20561" y="4518386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023095" y="2104311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307032" y="1485915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51542" y="1187093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217219" y="1424429"/>
            <a:ext cx="2770094" cy="666232"/>
            <a:chOff x="285391" y="1597857"/>
            <a:chExt cx="2770094" cy="666232"/>
          </a:xfrm>
        </p:grpSpPr>
        <p:sp>
          <p:nvSpPr>
            <p:cNvPr id="16" name="Textfeld 15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36.452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359.267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 33.739 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29944" y="3907387"/>
            <a:ext cx="2770094" cy="666232"/>
            <a:chOff x="285391" y="1597857"/>
            <a:chExt cx="2770094" cy="666232"/>
          </a:xfrm>
        </p:grpSpPr>
        <p:sp>
          <p:nvSpPr>
            <p:cNvPr id="20" name="Textfeld 19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31.912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149.949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 30.824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8041707" y="477762"/>
            <a:ext cx="2770094" cy="666232"/>
            <a:chOff x="285391" y="1597857"/>
            <a:chExt cx="2770094" cy="666232"/>
          </a:xfrm>
        </p:grpSpPr>
        <p:sp>
          <p:nvSpPr>
            <p:cNvPr id="23" name="Textfeld 22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13.834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48.267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 8.313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011909" y="1424473"/>
            <a:ext cx="2770094" cy="666232"/>
            <a:chOff x="285391" y="1597857"/>
            <a:chExt cx="2770094" cy="666232"/>
          </a:xfrm>
        </p:grpSpPr>
        <p:sp>
          <p:nvSpPr>
            <p:cNvPr id="26" name="Textfeld 25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16.967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72.922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13.634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9231393" y="2509862"/>
            <a:ext cx="2770094" cy="666232"/>
            <a:chOff x="285391" y="1597857"/>
            <a:chExt cx="2770094" cy="666232"/>
          </a:xfrm>
        </p:grpSpPr>
        <p:sp>
          <p:nvSpPr>
            <p:cNvPr id="29" name="Textfeld 28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12.966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18.388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 2.086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011909" y="3683839"/>
            <a:ext cx="2770094" cy="666232"/>
            <a:chOff x="285391" y="1597857"/>
            <a:chExt cx="2770094" cy="666232"/>
          </a:xfrm>
        </p:grpSpPr>
        <p:sp>
          <p:nvSpPr>
            <p:cNvPr id="32" name="Textfeld 31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18.453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58.686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 9.509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8478475" y="4763501"/>
            <a:ext cx="2770094" cy="666232"/>
            <a:chOff x="285391" y="1597857"/>
            <a:chExt cx="2770094" cy="666232"/>
          </a:xfrm>
        </p:grpSpPr>
        <p:sp>
          <p:nvSpPr>
            <p:cNvPr id="35" name="Textfeld 34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18.309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42.606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 9.707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960748" y="4960151"/>
            <a:ext cx="2770094" cy="666232"/>
            <a:chOff x="285391" y="1597857"/>
            <a:chExt cx="2770094" cy="666232"/>
          </a:xfrm>
        </p:grpSpPr>
        <p:sp>
          <p:nvSpPr>
            <p:cNvPr id="38" name="Textfeld 37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57.469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141.610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 18.667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79568" y="2545670"/>
            <a:ext cx="2770094" cy="666232"/>
            <a:chOff x="285391" y="1597857"/>
            <a:chExt cx="2770094" cy="666232"/>
          </a:xfrm>
        </p:grpSpPr>
        <p:sp>
          <p:nvSpPr>
            <p:cNvPr id="41" name="Textfeld 40"/>
            <p:cNvSpPr txBox="1"/>
            <p:nvPr/>
          </p:nvSpPr>
          <p:spPr>
            <a:xfrm>
              <a:off x="285391" y="1640545"/>
              <a:ext cx="27700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companies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29.930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145.555</a:t>
              </a:r>
            </a:p>
            <a:p>
              <a:r>
                <a:rPr lang="de-DE" sz="105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Turnover</a:t>
              </a:r>
              <a:r>
                <a:rPr lang="de-DE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                    25.691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285391" y="1597857"/>
              <a:ext cx="2619174" cy="666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4" name="Gerader Verbinder 43"/>
          <p:cNvCxnSpPr>
            <a:endCxn id="24" idx="1"/>
          </p:cNvCxnSpPr>
          <p:nvPr/>
        </p:nvCxnSpPr>
        <p:spPr>
          <a:xfrm flipV="1">
            <a:off x="6239435" y="810878"/>
            <a:ext cx="1802272" cy="48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>
            <a:endCxn id="27" idx="1"/>
          </p:cNvCxnSpPr>
          <p:nvPr/>
        </p:nvCxnSpPr>
        <p:spPr>
          <a:xfrm flipV="1">
            <a:off x="7705165" y="1757589"/>
            <a:ext cx="1306744" cy="13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>
            <a:off x="8358537" y="2509862"/>
            <a:ext cx="846697" cy="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8358537" y="3330967"/>
            <a:ext cx="653372" cy="532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>
            <a:off x="8041707" y="4162734"/>
            <a:ext cx="849921" cy="5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 flipH="1" flipV="1">
            <a:off x="2849118" y="1820236"/>
            <a:ext cx="526094" cy="46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 flipH="1" flipV="1">
            <a:off x="2698742" y="2953758"/>
            <a:ext cx="301296" cy="17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endCxn id="21" idx="3"/>
          </p:cNvCxnSpPr>
          <p:nvPr/>
        </p:nvCxnSpPr>
        <p:spPr>
          <a:xfrm flipH="1">
            <a:off x="2849118" y="4015067"/>
            <a:ext cx="426799" cy="225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 flipH="1">
            <a:off x="3579922" y="4744253"/>
            <a:ext cx="495101" cy="590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8159211" y="3582610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6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646" y="290065"/>
            <a:ext cx="6896686" cy="24873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39" y="3172096"/>
            <a:ext cx="7279451" cy="25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Market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796" y="403412"/>
            <a:ext cx="8252564" cy="25098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40" y="3189273"/>
            <a:ext cx="8027481" cy="25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Advertising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452" y="1397368"/>
            <a:ext cx="9800548" cy="15015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435704"/>
            <a:ext cx="9537604" cy="1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04012" y="5983941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THRIVE</a:t>
            </a:r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2917"/>
            <a:ext cx="1659995" cy="597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565" y="5983941"/>
            <a:ext cx="2157795" cy="5972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7541" y="403412"/>
            <a:ext cx="1047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Software-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games-industry</a:t>
            </a: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t="5141"/>
          <a:stretch/>
        </p:blipFill>
        <p:spPr>
          <a:xfrm>
            <a:off x="3620570" y="1097281"/>
            <a:ext cx="8496252" cy="20836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05" y="3413147"/>
            <a:ext cx="8573777" cy="23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Breitbild</PresentationFormat>
  <Paragraphs>243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Krause</dc:creator>
  <cp:lastModifiedBy>Michael Krause</cp:lastModifiedBy>
  <cp:revision>54</cp:revision>
  <cp:lastPrinted>2015-12-08T19:07:53Z</cp:lastPrinted>
  <dcterms:created xsi:type="dcterms:W3CDTF">2015-12-08T19:03:27Z</dcterms:created>
  <dcterms:modified xsi:type="dcterms:W3CDTF">2016-12-02T06:08:21Z</dcterms:modified>
</cp:coreProperties>
</file>